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78"/>
  </p:notesMasterIdLst>
  <p:sldIdLst>
    <p:sldId id="256" r:id="rId2"/>
    <p:sldId id="332"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6" r:id="rId18"/>
    <p:sldId id="277" r:id="rId19"/>
    <p:sldId id="278" r:id="rId20"/>
    <p:sldId id="286" r:id="rId21"/>
    <p:sldId id="257" r:id="rId22"/>
    <p:sldId id="258" r:id="rId23"/>
    <p:sldId id="259" r:id="rId24"/>
    <p:sldId id="287" r:id="rId25"/>
    <p:sldId id="279" r:id="rId26"/>
    <p:sldId id="280" r:id="rId27"/>
    <p:sldId id="281" r:id="rId28"/>
    <p:sldId id="260" r:id="rId29"/>
    <p:sldId id="282" r:id="rId30"/>
    <p:sldId id="283" r:id="rId31"/>
    <p:sldId id="284" r:id="rId32"/>
    <p:sldId id="285"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Lst>
  <p:sldSz cx="12192000" cy="6858000"/>
  <p:notesSz cx="6858000" cy="91440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E486D73-CE20-4474-BB40-5D103DCEFDC3}" v="2" dt="2023-04-03T17:53:51.32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5" d="100"/>
          <a:sy n="105" d="100"/>
        </p:scale>
        <p:origin x="798" y="9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microsoft.com/office/2015/10/relationships/revisionInfo" Target="revisionInfo.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notesMaster" Target="notesMasters/notesMaster1.xml"/><Relationship Id="rId8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rmando Acosta" userId="81d1099f9c170a34" providerId="LiveId" clId="{47AD40D4-4C20-4A12-B97C-A70A4322C2EF}"/>
    <pc:docChg chg="custSel modSld">
      <pc:chgData name="Armando Acosta" userId="81d1099f9c170a34" providerId="LiveId" clId="{47AD40D4-4C20-4A12-B97C-A70A4322C2EF}" dt="2023-03-01T20:25:19.900" v="1" actId="20577"/>
      <pc:docMkLst>
        <pc:docMk/>
      </pc:docMkLst>
      <pc:sldChg chg="modSp mod">
        <pc:chgData name="Armando Acosta" userId="81d1099f9c170a34" providerId="LiveId" clId="{47AD40D4-4C20-4A12-B97C-A70A4322C2EF}" dt="2023-03-01T20:25:19.900" v="1" actId="20577"/>
        <pc:sldMkLst>
          <pc:docMk/>
          <pc:sldMk cId="1989797498" sldId="256"/>
        </pc:sldMkLst>
        <pc:spChg chg="mod">
          <ac:chgData name="Armando Acosta" userId="81d1099f9c170a34" providerId="LiveId" clId="{47AD40D4-4C20-4A12-B97C-A70A4322C2EF}" dt="2023-03-01T20:25:19.900" v="1" actId="20577"/>
          <ac:spMkLst>
            <pc:docMk/>
            <pc:sldMk cId="1989797498" sldId="256"/>
            <ac:spMk id="4" creationId="{00000000-0000-0000-0000-000000000000}"/>
          </ac:spMkLst>
        </pc:spChg>
      </pc:sldChg>
    </pc:docChg>
  </pc:docChgLst>
  <pc:docChgLst>
    <pc:chgData name="Armando Acosta" userId="81d1099f9c170a34" providerId="LiveId" clId="{CE486D73-CE20-4474-BB40-5D103DCEFDC3}"/>
    <pc:docChg chg="custSel modSld sldOrd">
      <pc:chgData name="Armando Acosta" userId="81d1099f9c170a34" providerId="LiveId" clId="{CE486D73-CE20-4474-BB40-5D103DCEFDC3}" dt="2023-04-04T03:02:39.796" v="41" actId="207"/>
      <pc:docMkLst>
        <pc:docMk/>
      </pc:docMkLst>
      <pc:sldChg chg="addSp modSp mod ord">
        <pc:chgData name="Armando Acosta" userId="81d1099f9c170a34" providerId="LiveId" clId="{CE486D73-CE20-4474-BB40-5D103DCEFDC3}" dt="2023-04-03T17:51:23.842" v="11" actId="1076"/>
        <pc:sldMkLst>
          <pc:docMk/>
          <pc:sldMk cId="1989797498" sldId="256"/>
        </pc:sldMkLst>
        <pc:picChg chg="add mod">
          <ac:chgData name="Armando Acosta" userId="81d1099f9c170a34" providerId="LiveId" clId="{CE486D73-CE20-4474-BB40-5D103DCEFDC3}" dt="2023-04-03T17:51:23.842" v="11" actId="1076"/>
          <ac:picMkLst>
            <pc:docMk/>
            <pc:sldMk cId="1989797498" sldId="256"/>
            <ac:picMk id="6" creationId="{F14EEF38-BCBC-85A4-8119-A37BD3C0D0BB}"/>
          </ac:picMkLst>
        </pc:picChg>
      </pc:sldChg>
      <pc:sldChg chg="modSp mod">
        <pc:chgData name="Armando Acosta" userId="81d1099f9c170a34" providerId="LiveId" clId="{CE486D73-CE20-4474-BB40-5D103DCEFDC3}" dt="2023-04-04T03:02:39.796" v="41" actId="207"/>
        <pc:sldMkLst>
          <pc:docMk/>
          <pc:sldMk cId="1891658341" sldId="258"/>
        </pc:sldMkLst>
        <pc:spChg chg="mod">
          <ac:chgData name="Armando Acosta" userId="81d1099f9c170a34" providerId="LiveId" clId="{CE486D73-CE20-4474-BB40-5D103DCEFDC3}" dt="2023-04-04T03:02:39.796" v="41" actId="207"/>
          <ac:spMkLst>
            <pc:docMk/>
            <pc:sldMk cId="1891658341" sldId="258"/>
            <ac:spMk id="3" creationId="{00000000-0000-0000-0000-000000000000}"/>
          </ac:spMkLst>
        </pc:spChg>
      </pc:sldChg>
      <pc:sldChg chg="addSp delSp modSp mod">
        <pc:chgData name="Armando Acosta" userId="81d1099f9c170a34" providerId="LiveId" clId="{CE486D73-CE20-4474-BB40-5D103DCEFDC3}" dt="2023-04-03T17:57:12.144" v="40" actId="14100"/>
        <pc:sldMkLst>
          <pc:docMk/>
          <pc:sldMk cId="1299546873" sldId="332"/>
        </pc:sldMkLst>
        <pc:spChg chg="add del mod">
          <ac:chgData name="Armando Acosta" userId="81d1099f9c170a34" providerId="LiveId" clId="{CE486D73-CE20-4474-BB40-5D103DCEFDC3}" dt="2023-04-03T17:54:21.232" v="19" actId="478"/>
          <ac:spMkLst>
            <pc:docMk/>
            <pc:sldMk cId="1299546873" sldId="332"/>
            <ac:spMk id="5" creationId="{4E9D32D8-2A1D-67BC-0BCC-9AAF5999693A}"/>
          </ac:spMkLst>
        </pc:spChg>
        <pc:spChg chg="add mod">
          <ac:chgData name="Armando Acosta" userId="81d1099f9c170a34" providerId="LiveId" clId="{CE486D73-CE20-4474-BB40-5D103DCEFDC3}" dt="2023-04-03T17:57:12.144" v="40" actId="14100"/>
          <ac:spMkLst>
            <pc:docMk/>
            <pc:sldMk cId="1299546873" sldId="332"/>
            <ac:spMk id="6" creationId="{68BB36F3-8136-EC8C-87F0-460F009AE7EF}"/>
          </ac:spMkLst>
        </pc:spChg>
        <pc:picChg chg="add mod">
          <ac:chgData name="Armando Acosta" userId="81d1099f9c170a34" providerId="LiveId" clId="{CE486D73-CE20-4474-BB40-5D103DCEFDC3}" dt="2023-04-03T17:54:12.550" v="18" actId="14100"/>
          <ac:picMkLst>
            <pc:docMk/>
            <pc:sldMk cId="1299546873" sldId="332"/>
            <ac:picMk id="3" creationId="{B0349E80-ABCA-6960-1231-2C1022EABD07}"/>
          </ac:picMkLst>
        </pc:picChg>
        <pc:picChg chg="del mod">
          <ac:chgData name="Armando Acosta" userId="81d1099f9c170a34" providerId="LiveId" clId="{CE486D73-CE20-4474-BB40-5D103DCEFDC3}" dt="2023-04-03T17:53:56.148" v="13" actId="21"/>
          <ac:picMkLst>
            <pc:docMk/>
            <pc:sldMk cId="1299546873" sldId="332"/>
            <ac:picMk id="7" creationId="{294A32C4-DA53-391E-A5E3-B2EE132EFE20}"/>
          </ac:picMkLst>
        </pc:picChg>
        <pc:picChg chg="mod">
          <ac:chgData name="Armando Acosta" userId="81d1099f9c170a34" providerId="LiveId" clId="{CE486D73-CE20-4474-BB40-5D103DCEFDC3}" dt="2023-04-03T17:22:33.956" v="3" actId="14100"/>
          <ac:picMkLst>
            <pc:docMk/>
            <pc:sldMk cId="1299546873" sldId="332"/>
            <ac:picMk id="10" creationId="{16032E6A-162B-F141-80D8-C3145BAD540D}"/>
          </ac:picMkLst>
        </pc:picChg>
        <pc:picChg chg="del mod">
          <ac:chgData name="Armando Acosta" userId="81d1099f9c170a34" providerId="LiveId" clId="{CE486D73-CE20-4474-BB40-5D103DCEFDC3}" dt="2023-04-03T17:22:19.635" v="1" actId="21"/>
          <ac:picMkLst>
            <pc:docMk/>
            <pc:sldMk cId="1299546873" sldId="332"/>
            <ac:picMk id="13" creationId="{FE3E7EC8-985D-4E28-6B7D-847504EC0273}"/>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296B9E7-59F3-4815-8A2F-EC5DA280746E}" type="datetimeFigureOut">
              <a:rPr lang="es-MX" smtClean="0"/>
              <a:pPr/>
              <a:t>03/04/2023</a:t>
            </a:fld>
            <a:endParaRPr lang="es-MX"/>
          </a:p>
        </p:txBody>
      </p:sp>
      <p:sp>
        <p:nvSpPr>
          <p:cNvPr id="4" name="3 Marcador de imagen de diapositiva"/>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s-MX"/>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1F98018-043F-461B-AD20-B4778CFE74F5}" type="slidenum">
              <a:rPr lang="es-MX" smtClean="0"/>
              <a:pPr/>
              <a:t>‹Nº›</a:t>
            </a:fld>
            <a:endParaRPr lang="es-MX"/>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2">
        <a:schemeClr val="bg2"/>
      </p:bgRef>
    </p:bg>
    <p:spTree>
      <p:nvGrpSpPr>
        <p:cNvPr id="1" name=""/>
        <p:cNvGrpSpPr/>
        <p:nvPr/>
      </p:nvGrpSpPr>
      <p:grpSpPr>
        <a:xfrm>
          <a:off x="0" y="0"/>
          <a:ext cx="0" cy="0"/>
          <a:chOff x="0" y="0"/>
          <a:chExt cx="0" cy="0"/>
        </a:xfrm>
      </p:grpSpPr>
      <p:sp>
        <p:nvSpPr>
          <p:cNvPr id="10" name="Rectangle 9"/>
          <p:cNvSpPr/>
          <p:nvPr/>
        </p:nvSpPr>
        <p:spPr>
          <a:xfrm>
            <a:off x="-1" y="2545080"/>
            <a:ext cx="12192000" cy="3255264"/>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7" name="Rectangle 6"/>
          <p:cNvSpPr/>
          <p:nvPr/>
        </p:nvSpPr>
        <p:spPr>
          <a:xfrm>
            <a:off x="-1" y="2667000"/>
            <a:ext cx="12192000" cy="2739571"/>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8" name="Rectangle 7"/>
          <p:cNvSpPr/>
          <p:nvPr/>
        </p:nvSpPr>
        <p:spPr>
          <a:xfrm>
            <a:off x="-1" y="5479144"/>
            <a:ext cx="12192000" cy="235857"/>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304799" y="2819401"/>
            <a:ext cx="11582400" cy="1470025"/>
          </a:xfrm>
        </p:spPr>
        <p:txBody>
          <a:bodyPr anchor="b">
            <a:noAutofit/>
          </a:bodyPr>
          <a:lstStyle>
            <a:lvl1pPr>
              <a:defRPr sz="7200" b="0" cap="none" spc="0">
                <a:ln w="13970" cmpd="sng">
                  <a:solidFill>
                    <a:srgbClr val="FFFFFF"/>
                  </a:solidFill>
                  <a:prstDash val="solid"/>
                </a:ln>
                <a:solidFill>
                  <a:srgbClr val="FFFFFF"/>
                </a:solidFill>
                <a:effectLst>
                  <a:outerShdw blurRad="63500" dir="3600000" algn="tl" rotWithShape="0">
                    <a:srgbClr val="000000">
                      <a:alpha val="70000"/>
                    </a:srgbClr>
                  </a:outerShdw>
                </a:effectLst>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761999" y="4800600"/>
            <a:ext cx="10668000" cy="5334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B31DBC0F-47D9-4AB5-91C5-1B726E3F8A5A}" type="datetime1">
              <a:rPr lang="es-AR" smtClean="0"/>
              <a:pPr/>
              <a:t>3/4/2023</a:t>
            </a:fld>
            <a:endParaRPr lang="es-AR"/>
          </a:p>
        </p:txBody>
      </p:sp>
      <p:sp>
        <p:nvSpPr>
          <p:cNvPr id="5" name="Footer Placeholder 4"/>
          <p:cNvSpPr>
            <a:spLocks noGrp="1"/>
          </p:cNvSpPr>
          <p:nvPr>
            <p:ph type="ftr" sz="quarter" idx="11"/>
          </p:nvPr>
        </p:nvSpPr>
        <p:spPr>
          <a:xfrm>
            <a:off x="7721600" y="6356351"/>
            <a:ext cx="3860800" cy="365125"/>
          </a:xfrm>
        </p:spPr>
        <p:txBody>
          <a:bodyPr/>
          <a:lstStyle>
            <a:lvl1pPr algn="r">
              <a:defRPr/>
            </a:lvl1pPr>
          </a:lstStyle>
          <a:p>
            <a:r>
              <a:rPr lang="es-AR"/>
              <a:t>Pastor Armando Acosta S.</a:t>
            </a:r>
          </a:p>
        </p:txBody>
      </p:sp>
      <p:sp>
        <p:nvSpPr>
          <p:cNvPr id="11" name="TextBox 10"/>
          <p:cNvSpPr txBox="1"/>
          <p:nvPr/>
        </p:nvSpPr>
        <p:spPr>
          <a:xfrm>
            <a:off x="4198112" y="4261105"/>
            <a:ext cx="1625600" cy="584775"/>
          </a:xfrm>
          <a:prstGeom prst="rect">
            <a:avLst/>
          </a:prstGeom>
          <a:noFill/>
        </p:spPr>
        <p:txBody>
          <a:bodyPr wrap="square" rtlCol="0">
            <a:spAutoFit/>
          </a:bodyPr>
          <a:lstStyle/>
          <a:p>
            <a:pPr algn="r"/>
            <a:r>
              <a:rPr lang="en-US" sz="3200" spc="150" dirty="0">
                <a:solidFill>
                  <a:schemeClr val="accent1"/>
                </a:solidFill>
                <a:sym typeface="Wingdings"/>
              </a:rPr>
              <a:t></a:t>
            </a:r>
            <a:endParaRPr lang="en-US" sz="3200" spc="150" dirty="0">
              <a:solidFill>
                <a:schemeClr val="accent1"/>
              </a:solidFill>
            </a:endParaRPr>
          </a:p>
        </p:txBody>
      </p:sp>
      <p:sp>
        <p:nvSpPr>
          <p:cNvPr id="6" name="Slide Number Placeholder 5"/>
          <p:cNvSpPr>
            <a:spLocks noGrp="1"/>
          </p:cNvSpPr>
          <p:nvPr>
            <p:ph type="sldNum" sz="quarter" idx="12"/>
          </p:nvPr>
        </p:nvSpPr>
        <p:spPr>
          <a:xfrm>
            <a:off x="5283199" y="4392169"/>
            <a:ext cx="1625600" cy="365125"/>
          </a:xfrm>
        </p:spPr>
        <p:txBody>
          <a:bodyPr/>
          <a:lstStyle>
            <a:lvl1pPr algn="ctr">
              <a:defRPr sz="2400">
                <a:latin typeface="+mj-lt"/>
              </a:defRPr>
            </a:lvl1pPr>
          </a:lstStyle>
          <a:p>
            <a:fld id="{8802B4D4-3C25-4ABE-8EBB-B5FD352F9682}" type="slidenum">
              <a:rPr lang="es-AR" smtClean="0"/>
              <a:pPr/>
              <a:t>‹Nº›</a:t>
            </a:fld>
            <a:endParaRPr lang="es-AR"/>
          </a:p>
        </p:txBody>
      </p:sp>
      <p:sp>
        <p:nvSpPr>
          <p:cNvPr id="15" name="TextBox 14"/>
          <p:cNvSpPr txBox="1"/>
          <p:nvPr/>
        </p:nvSpPr>
        <p:spPr>
          <a:xfrm>
            <a:off x="6425184" y="4261105"/>
            <a:ext cx="1625600" cy="584775"/>
          </a:xfrm>
          <a:prstGeom prst="rect">
            <a:avLst/>
          </a:prstGeom>
          <a:noFill/>
        </p:spPr>
        <p:txBody>
          <a:bodyPr wrap="square" rtlCol="0">
            <a:spAutoFit/>
          </a:bodyPr>
          <a:lstStyle/>
          <a:p>
            <a:pPr algn="l"/>
            <a:r>
              <a:rPr lang="en-US" sz="3200" spc="150" dirty="0">
                <a:solidFill>
                  <a:schemeClr val="accent1"/>
                </a:solidFill>
                <a:sym typeface="Wingdings"/>
              </a:rPr>
              <a:t></a:t>
            </a:r>
            <a:endParaRPr lang="en-US" sz="3200" spc="150" dirty="0">
              <a:solidFill>
                <a:schemeClr val="accent1"/>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10"/>
          </p:nvPr>
        </p:nvSpPr>
        <p:spPr/>
        <p:txBody>
          <a:bodyPr/>
          <a:lstStyle/>
          <a:p>
            <a:fld id="{53232271-E9C8-4216-9C0D-75809245F9BE}" type="datetime1">
              <a:rPr lang="es-AR" smtClean="0"/>
              <a:pPr/>
              <a:t>3/4/2023</a:t>
            </a:fld>
            <a:endParaRPr lang="es-AR"/>
          </a:p>
        </p:txBody>
      </p:sp>
      <p:sp>
        <p:nvSpPr>
          <p:cNvPr id="5" name="Footer Placeholder 4"/>
          <p:cNvSpPr>
            <a:spLocks noGrp="1"/>
          </p:cNvSpPr>
          <p:nvPr>
            <p:ph type="ftr" sz="quarter" idx="11"/>
          </p:nvPr>
        </p:nvSpPr>
        <p:spPr/>
        <p:txBody>
          <a:bodyPr/>
          <a:lstStyle/>
          <a:p>
            <a:r>
              <a:rPr lang="es-AR"/>
              <a:t>Pastor Armando Acosta S.</a:t>
            </a:r>
          </a:p>
        </p:txBody>
      </p:sp>
      <p:sp>
        <p:nvSpPr>
          <p:cNvPr id="6" name="Slide Number Placeholder 5"/>
          <p:cNvSpPr>
            <a:spLocks noGrp="1"/>
          </p:cNvSpPr>
          <p:nvPr>
            <p:ph type="sldNum" sz="quarter" idx="12"/>
          </p:nvPr>
        </p:nvSpPr>
        <p:spPr/>
        <p:txBody>
          <a:bodyPr/>
          <a:lstStyle/>
          <a:p>
            <a:fld id="{8802B4D4-3C25-4ABE-8EBB-B5FD352F9682}" type="slidenum">
              <a:rPr lang="es-AR" smtClean="0"/>
              <a:pPr/>
              <a:t>‹Nº›</a:t>
            </a:fld>
            <a:endParaRPr lang="es-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bg>
      <p:bgRef idx="1001">
        <a:schemeClr val="bg1"/>
      </p:bgRef>
    </p:bg>
    <p:spTree>
      <p:nvGrpSpPr>
        <p:cNvPr id="1" name=""/>
        <p:cNvGrpSpPr/>
        <p:nvPr/>
      </p:nvGrpSpPr>
      <p:grpSpPr>
        <a:xfrm>
          <a:off x="0" y="0"/>
          <a:ext cx="0" cy="0"/>
          <a:chOff x="0" y="0"/>
          <a:chExt cx="0" cy="0"/>
        </a:xfrm>
      </p:grpSpPr>
      <p:sp>
        <p:nvSpPr>
          <p:cNvPr id="7" name="Rectangle 6"/>
          <p:cNvSpPr/>
          <p:nvPr/>
        </p:nvSpPr>
        <p:spPr>
          <a:xfrm rot="5400000">
            <a:off x="7264400" y="2070100"/>
            <a:ext cx="6858000" cy="2717801"/>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8" name="Rectangle 7"/>
          <p:cNvSpPr/>
          <p:nvPr/>
        </p:nvSpPr>
        <p:spPr>
          <a:xfrm rot="5400000">
            <a:off x="7367271" y="2284730"/>
            <a:ext cx="6858000" cy="2288540"/>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Vertical Title 1"/>
          <p:cNvSpPr>
            <a:spLocks noGrp="1"/>
          </p:cNvSpPr>
          <p:nvPr>
            <p:ph type="title" orient="vert"/>
          </p:nvPr>
        </p:nvSpPr>
        <p:spPr>
          <a:xfrm>
            <a:off x="9753600" y="274639"/>
            <a:ext cx="1930400" cy="5851525"/>
          </a:xfrm>
        </p:spPr>
        <p:txBody>
          <a:bodyPr vert="eaVert" anchor="b"/>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09599" y="274639"/>
            <a:ext cx="84709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10"/>
          </p:nvPr>
        </p:nvSpPr>
        <p:spPr/>
        <p:txBody>
          <a:bodyPr/>
          <a:lstStyle/>
          <a:p>
            <a:fld id="{998DF69E-5349-45D6-B617-9D305D3DB747}" type="datetime1">
              <a:rPr lang="es-AR" smtClean="0"/>
              <a:pPr/>
              <a:t>3/4/2023</a:t>
            </a:fld>
            <a:endParaRPr lang="es-AR"/>
          </a:p>
        </p:txBody>
      </p:sp>
      <p:sp>
        <p:nvSpPr>
          <p:cNvPr id="5" name="Footer Placeholder 4"/>
          <p:cNvSpPr>
            <a:spLocks noGrp="1"/>
          </p:cNvSpPr>
          <p:nvPr>
            <p:ph type="ftr" sz="quarter" idx="11"/>
          </p:nvPr>
        </p:nvSpPr>
        <p:spPr/>
        <p:txBody>
          <a:bodyPr/>
          <a:lstStyle/>
          <a:p>
            <a:r>
              <a:rPr lang="es-AR"/>
              <a:t>Pastor Armando Acosta S.</a:t>
            </a:r>
          </a:p>
        </p:txBody>
      </p:sp>
      <p:sp>
        <p:nvSpPr>
          <p:cNvPr id="6" name="Slide Number Placeholder 5"/>
          <p:cNvSpPr>
            <a:spLocks noGrp="1"/>
          </p:cNvSpPr>
          <p:nvPr>
            <p:ph type="sldNum" sz="quarter" idx="12"/>
          </p:nvPr>
        </p:nvSpPr>
        <p:spPr>
          <a:xfrm>
            <a:off x="8128000" y="6356351"/>
            <a:ext cx="1016000" cy="365125"/>
          </a:xfrm>
        </p:spPr>
        <p:txBody>
          <a:bodyPr/>
          <a:lstStyle/>
          <a:p>
            <a:fld id="{8802B4D4-3C25-4ABE-8EBB-B5FD352F9682}" type="slidenum">
              <a:rPr lang="es-AR" smtClean="0"/>
              <a:pPr/>
              <a:t>‹Nº›</a:t>
            </a:fld>
            <a:endParaRPr lang="es-AR"/>
          </a:p>
        </p:txBody>
      </p:sp>
      <p:sp>
        <p:nvSpPr>
          <p:cNvPr id="9" name="Rectangle 8"/>
          <p:cNvSpPr/>
          <p:nvPr/>
        </p:nvSpPr>
        <p:spPr>
          <a:xfrm rot="5400000">
            <a:off x="6051635" y="3329432"/>
            <a:ext cx="6858000" cy="199136"/>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A03262BB-E0B3-4DE2-A537-BFC7DC4EE2B5}" type="datetime1">
              <a:rPr lang="es-AR" smtClean="0"/>
              <a:pPr/>
              <a:t>3/4/2023</a:t>
            </a:fld>
            <a:endParaRPr lang="es-AR"/>
          </a:p>
        </p:txBody>
      </p:sp>
      <p:sp>
        <p:nvSpPr>
          <p:cNvPr id="5" name="Footer Placeholder 4"/>
          <p:cNvSpPr>
            <a:spLocks noGrp="1"/>
          </p:cNvSpPr>
          <p:nvPr>
            <p:ph type="ftr" sz="quarter" idx="11"/>
          </p:nvPr>
        </p:nvSpPr>
        <p:spPr/>
        <p:txBody>
          <a:bodyPr/>
          <a:lstStyle/>
          <a:p>
            <a:r>
              <a:rPr lang="es-AR"/>
              <a:t>Pastor Armando Acosta S.</a:t>
            </a:r>
          </a:p>
        </p:txBody>
      </p:sp>
      <p:sp>
        <p:nvSpPr>
          <p:cNvPr id="6" name="Slide Number Placeholder 5"/>
          <p:cNvSpPr>
            <a:spLocks noGrp="1"/>
          </p:cNvSpPr>
          <p:nvPr>
            <p:ph type="sldNum" sz="quarter" idx="12"/>
          </p:nvPr>
        </p:nvSpPr>
        <p:spPr/>
        <p:txBody>
          <a:bodyPr/>
          <a:lstStyle/>
          <a:p>
            <a:fld id="{8802B4D4-3C25-4ABE-8EBB-B5FD352F9682}" type="slidenum">
              <a:rPr lang="es-AR" smtClean="0"/>
              <a:pPr/>
              <a:t>‹Nº›</a:t>
            </a:fld>
            <a:endParaRPr lang="es-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2">
        <a:schemeClr val="bg2"/>
      </p:bgRef>
    </p:bg>
    <p:spTree>
      <p:nvGrpSpPr>
        <p:cNvPr id="1" name=""/>
        <p:cNvGrpSpPr/>
        <p:nvPr/>
      </p:nvGrpSpPr>
      <p:grpSpPr>
        <a:xfrm>
          <a:off x="0" y="0"/>
          <a:ext cx="0" cy="0"/>
          <a:chOff x="0" y="0"/>
          <a:chExt cx="0" cy="0"/>
        </a:xfrm>
      </p:grpSpPr>
      <p:sp>
        <p:nvSpPr>
          <p:cNvPr id="7" name="Rectangle 6"/>
          <p:cNvSpPr/>
          <p:nvPr/>
        </p:nvSpPr>
        <p:spPr>
          <a:xfrm>
            <a:off x="-1" y="2545080"/>
            <a:ext cx="12192000" cy="3255264"/>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8" name="Rectangle 7"/>
          <p:cNvSpPr/>
          <p:nvPr/>
        </p:nvSpPr>
        <p:spPr>
          <a:xfrm>
            <a:off x="-1" y="2667000"/>
            <a:ext cx="12192000" cy="2739571"/>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9" name="Rectangle 8"/>
          <p:cNvSpPr/>
          <p:nvPr/>
        </p:nvSpPr>
        <p:spPr>
          <a:xfrm>
            <a:off x="-1" y="5479144"/>
            <a:ext cx="12192000" cy="235857"/>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304799" y="2819400"/>
            <a:ext cx="11582400" cy="1463040"/>
          </a:xfrm>
        </p:spPr>
        <p:txBody>
          <a:bodyPr anchor="b" anchorCtr="0">
            <a:noAutofit/>
          </a:bodyPr>
          <a:lstStyle>
            <a:lvl1pPr algn="ctr">
              <a:defRPr sz="7200" b="0" cap="none" baseline="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761999" y="4800600"/>
            <a:ext cx="10668000" cy="548640"/>
          </a:xfrm>
        </p:spPr>
        <p:txBody>
          <a:bodyPr anchor="b"/>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32B76C1D-7145-49CC-A7E1-D388EDEEA7AC}" type="datetime1">
              <a:rPr lang="es-AR" smtClean="0"/>
              <a:pPr/>
              <a:t>3/4/2023</a:t>
            </a:fld>
            <a:endParaRPr lang="es-AR"/>
          </a:p>
        </p:txBody>
      </p:sp>
      <p:sp>
        <p:nvSpPr>
          <p:cNvPr id="5" name="Footer Placeholder 4"/>
          <p:cNvSpPr>
            <a:spLocks noGrp="1"/>
          </p:cNvSpPr>
          <p:nvPr>
            <p:ph type="ftr" sz="quarter" idx="11"/>
          </p:nvPr>
        </p:nvSpPr>
        <p:spPr>
          <a:xfrm>
            <a:off x="7721600" y="6356351"/>
            <a:ext cx="3860800" cy="365125"/>
          </a:xfrm>
        </p:spPr>
        <p:txBody>
          <a:bodyPr/>
          <a:lstStyle/>
          <a:p>
            <a:r>
              <a:rPr lang="es-AR"/>
              <a:t>Pastor Armando Acosta S.</a:t>
            </a:r>
          </a:p>
        </p:txBody>
      </p:sp>
      <p:sp>
        <p:nvSpPr>
          <p:cNvPr id="6" name="Slide Number Placeholder 5"/>
          <p:cNvSpPr>
            <a:spLocks noGrp="1"/>
          </p:cNvSpPr>
          <p:nvPr>
            <p:ph type="sldNum" sz="quarter" idx="12"/>
          </p:nvPr>
        </p:nvSpPr>
        <p:spPr>
          <a:xfrm>
            <a:off x="5279136" y="4389121"/>
            <a:ext cx="1621536" cy="365125"/>
          </a:xfrm>
        </p:spPr>
        <p:txBody>
          <a:bodyPr/>
          <a:lstStyle>
            <a:lvl1pPr algn="ctr">
              <a:defRPr sz="2400">
                <a:solidFill>
                  <a:srgbClr val="FFFFFF"/>
                </a:solidFill>
              </a:defRPr>
            </a:lvl1pPr>
          </a:lstStyle>
          <a:p>
            <a:fld id="{8802B4D4-3C25-4ABE-8EBB-B5FD352F9682}" type="slidenum">
              <a:rPr lang="es-AR" smtClean="0"/>
              <a:pPr/>
              <a:t>‹Nº›</a:t>
            </a:fld>
            <a:endParaRPr lang="es-AR"/>
          </a:p>
        </p:txBody>
      </p:sp>
      <p:sp>
        <p:nvSpPr>
          <p:cNvPr id="11" name="TextBox 10"/>
          <p:cNvSpPr txBox="1"/>
          <p:nvPr/>
        </p:nvSpPr>
        <p:spPr>
          <a:xfrm>
            <a:off x="6425184" y="4261105"/>
            <a:ext cx="1625600" cy="584775"/>
          </a:xfrm>
          <a:prstGeom prst="rect">
            <a:avLst/>
          </a:prstGeom>
          <a:noFill/>
        </p:spPr>
        <p:txBody>
          <a:bodyPr wrap="square" rtlCol="0">
            <a:spAutoFit/>
          </a:bodyPr>
          <a:lstStyle/>
          <a:p>
            <a:pPr algn="l"/>
            <a:r>
              <a:rPr lang="en-US" sz="3200" spc="150" dirty="0">
                <a:solidFill>
                  <a:srgbClr val="FFFFFF"/>
                </a:solidFill>
                <a:sym typeface="Wingdings"/>
              </a:rPr>
              <a:t></a:t>
            </a:r>
            <a:endParaRPr lang="en-US" sz="3200" spc="150" dirty="0">
              <a:solidFill>
                <a:srgbClr val="FFFFFF"/>
              </a:solidFill>
            </a:endParaRPr>
          </a:p>
        </p:txBody>
      </p:sp>
      <p:sp>
        <p:nvSpPr>
          <p:cNvPr id="12" name="TextBox 11"/>
          <p:cNvSpPr txBox="1"/>
          <p:nvPr/>
        </p:nvSpPr>
        <p:spPr>
          <a:xfrm>
            <a:off x="4198112" y="4261105"/>
            <a:ext cx="1625600" cy="584775"/>
          </a:xfrm>
          <a:prstGeom prst="rect">
            <a:avLst/>
          </a:prstGeom>
          <a:noFill/>
        </p:spPr>
        <p:txBody>
          <a:bodyPr wrap="square" rtlCol="0">
            <a:spAutoFit/>
          </a:bodyPr>
          <a:lstStyle/>
          <a:p>
            <a:pPr algn="r"/>
            <a:r>
              <a:rPr lang="en-US" sz="3200" spc="150" dirty="0">
                <a:solidFill>
                  <a:srgbClr val="FFFFFF"/>
                </a:solidFill>
                <a:sym typeface="Wingdings"/>
              </a:rPr>
              <a:t></a:t>
            </a:r>
            <a:endParaRPr lang="en-US" sz="3200" spc="150" dirty="0">
              <a:solidFill>
                <a:srgbClr val="FFFFFF"/>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5" name="Date Placeholder 4"/>
          <p:cNvSpPr>
            <a:spLocks noGrp="1"/>
          </p:cNvSpPr>
          <p:nvPr>
            <p:ph type="dt" sz="half" idx="10"/>
          </p:nvPr>
        </p:nvSpPr>
        <p:spPr/>
        <p:txBody>
          <a:bodyPr/>
          <a:lstStyle/>
          <a:p>
            <a:fld id="{1C8FE170-C360-4B63-8B49-3B3594D9D1EB}" type="datetime1">
              <a:rPr lang="es-AR" smtClean="0"/>
              <a:pPr/>
              <a:t>3/4/2023</a:t>
            </a:fld>
            <a:endParaRPr lang="es-AR"/>
          </a:p>
        </p:txBody>
      </p:sp>
      <p:sp>
        <p:nvSpPr>
          <p:cNvPr id="6" name="Footer Placeholder 5"/>
          <p:cNvSpPr>
            <a:spLocks noGrp="1"/>
          </p:cNvSpPr>
          <p:nvPr>
            <p:ph type="ftr" sz="quarter" idx="11"/>
          </p:nvPr>
        </p:nvSpPr>
        <p:spPr/>
        <p:txBody>
          <a:bodyPr/>
          <a:lstStyle/>
          <a:p>
            <a:r>
              <a:rPr lang="es-AR"/>
              <a:t>Pastor Armando Acosta S.</a:t>
            </a:r>
          </a:p>
        </p:txBody>
      </p:sp>
      <p:sp>
        <p:nvSpPr>
          <p:cNvPr id="7" name="Slide Number Placeholder 6"/>
          <p:cNvSpPr>
            <a:spLocks noGrp="1"/>
          </p:cNvSpPr>
          <p:nvPr>
            <p:ph type="sldNum" sz="quarter" idx="12"/>
          </p:nvPr>
        </p:nvSpPr>
        <p:spPr/>
        <p:txBody>
          <a:bodyPr/>
          <a:lstStyle/>
          <a:p>
            <a:fld id="{8802B4D4-3C25-4ABE-8EBB-B5FD352F9682}" type="slidenum">
              <a:rPr lang="es-AR" smtClean="0"/>
              <a:pPr/>
              <a:t>‹Nº›</a:t>
            </a:fld>
            <a:endParaRPr lang="es-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193368" y="1535113"/>
            <a:ext cx="5389033"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7" name="Date Placeholder 6"/>
          <p:cNvSpPr>
            <a:spLocks noGrp="1"/>
          </p:cNvSpPr>
          <p:nvPr>
            <p:ph type="dt" sz="half" idx="10"/>
          </p:nvPr>
        </p:nvSpPr>
        <p:spPr/>
        <p:txBody>
          <a:bodyPr/>
          <a:lstStyle/>
          <a:p>
            <a:fld id="{1FB9DD77-9CE5-4FCF-97EC-3D8D557CC652}" type="datetime1">
              <a:rPr lang="es-AR" smtClean="0"/>
              <a:pPr/>
              <a:t>3/4/2023</a:t>
            </a:fld>
            <a:endParaRPr lang="es-AR"/>
          </a:p>
        </p:txBody>
      </p:sp>
      <p:sp>
        <p:nvSpPr>
          <p:cNvPr id="8" name="Footer Placeholder 7"/>
          <p:cNvSpPr>
            <a:spLocks noGrp="1"/>
          </p:cNvSpPr>
          <p:nvPr>
            <p:ph type="ftr" sz="quarter" idx="11"/>
          </p:nvPr>
        </p:nvSpPr>
        <p:spPr/>
        <p:txBody>
          <a:bodyPr/>
          <a:lstStyle/>
          <a:p>
            <a:r>
              <a:rPr lang="es-AR"/>
              <a:t>Pastor Armando Acosta S.</a:t>
            </a:r>
          </a:p>
        </p:txBody>
      </p:sp>
      <p:sp>
        <p:nvSpPr>
          <p:cNvPr id="9" name="Slide Number Placeholder 8"/>
          <p:cNvSpPr>
            <a:spLocks noGrp="1"/>
          </p:cNvSpPr>
          <p:nvPr>
            <p:ph type="sldNum" sz="quarter" idx="12"/>
          </p:nvPr>
        </p:nvSpPr>
        <p:spPr/>
        <p:txBody>
          <a:bodyPr/>
          <a:lstStyle/>
          <a:p>
            <a:fld id="{8802B4D4-3C25-4ABE-8EBB-B5FD352F9682}" type="slidenum">
              <a:rPr lang="es-AR" smtClean="0"/>
              <a:pPr/>
              <a:t>‹Nº›</a:t>
            </a:fld>
            <a:endParaRPr lang="es-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a:p>
        </p:txBody>
      </p:sp>
      <p:sp>
        <p:nvSpPr>
          <p:cNvPr id="3" name="Date Placeholder 2"/>
          <p:cNvSpPr>
            <a:spLocks noGrp="1"/>
          </p:cNvSpPr>
          <p:nvPr>
            <p:ph type="dt" sz="half" idx="10"/>
          </p:nvPr>
        </p:nvSpPr>
        <p:spPr/>
        <p:txBody>
          <a:bodyPr/>
          <a:lstStyle/>
          <a:p>
            <a:fld id="{5238B895-8184-4C76-8BD4-505F6F7E506E}" type="datetime1">
              <a:rPr lang="es-AR" smtClean="0"/>
              <a:pPr/>
              <a:t>3/4/2023</a:t>
            </a:fld>
            <a:endParaRPr lang="es-AR"/>
          </a:p>
        </p:txBody>
      </p:sp>
      <p:sp>
        <p:nvSpPr>
          <p:cNvPr id="4" name="Footer Placeholder 3"/>
          <p:cNvSpPr>
            <a:spLocks noGrp="1"/>
          </p:cNvSpPr>
          <p:nvPr>
            <p:ph type="ftr" sz="quarter" idx="11"/>
          </p:nvPr>
        </p:nvSpPr>
        <p:spPr/>
        <p:txBody>
          <a:bodyPr/>
          <a:lstStyle/>
          <a:p>
            <a:r>
              <a:rPr lang="es-AR"/>
              <a:t>Pastor Armando Acosta S.</a:t>
            </a:r>
          </a:p>
        </p:txBody>
      </p:sp>
      <p:sp>
        <p:nvSpPr>
          <p:cNvPr id="5" name="Slide Number Placeholder 4"/>
          <p:cNvSpPr>
            <a:spLocks noGrp="1"/>
          </p:cNvSpPr>
          <p:nvPr>
            <p:ph type="sldNum" sz="quarter" idx="12"/>
          </p:nvPr>
        </p:nvSpPr>
        <p:spPr/>
        <p:txBody>
          <a:bodyPr/>
          <a:lstStyle/>
          <a:p>
            <a:fld id="{8802B4D4-3C25-4ABE-8EBB-B5FD352F9682}" type="slidenum">
              <a:rPr lang="es-AR" smtClean="0"/>
              <a:pPr/>
              <a:t>‹Nº›</a:t>
            </a:fld>
            <a:endParaRPr lang="es-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9FF19A-5619-42BF-A542-C077E9F7168B}" type="datetime1">
              <a:rPr lang="es-AR" smtClean="0"/>
              <a:pPr/>
              <a:t>3/4/2023</a:t>
            </a:fld>
            <a:endParaRPr lang="es-AR"/>
          </a:p>
        </p:txBody>
      </p:sp>
      <p:sp>
        <p:nvSpPr>
          <p:cNvPr id="3" name="Footer Placeholder 2"/>
          <p:cNvSpPr>
            <a:spLocks noGrp="1"/>
          </p:cNvSpPr>
          <p:nvPr>
            <p:ph type="ftr" sz="quarter" idx="11"/>
          </p:nvPr>
        </p:nvSpPr>
        <p:spPr/>
        <p:txBody>
          <a:bodyPr/>
          <a:lstStyle/>
          <a:p>
            <a:r>
              <a:rPr lang="es-AR"/>
              <a:t>Pastor Armando Acosta S.</a:t>
            </a:r>
          </a:p>
        </p:txBody>
      </p:sp>
      <p:sp>
        <p:nvSpPr>
          <p:cNvPr id="4" name="Slide Number Placeholder 3"/>
          <p:cNvSpPr>
            <a:spLocks noGrp="1"/>
          </p:cNvSpPr>
          <p:nvPr>
            <p:ph type="sldNum" sz="quarter" idx="12"/>
          </p:nvPr>
        </p:nvSpPr>
        <p:spPr/>
        <p:txBody>
          <a:bodyPr/>
          <a:lstStyle/>
          <a:p>
            <a:fld id="{8802B4D4-3C25-4ABE-8EBB-B5FD352F9682}" type="slidenum">
              <a:rPr lang="es-AR" smtClean="0"/>
              <a:pPr/>
              <a:t>‹Nº›</a:t>
            </a:fld>
            <a:endParaRPr lang="es-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7518400" cy="946150"/>
          </a:xfrm>
        </p:spPr>
        <p:txBody>
          <a:bodyPr anchor="ctr">
            <a:noAutofit/>
          </a:bodyPr>
          <a:lstStyle>
            <a:lvl1pPr algn="l">
              <a:defRPr sz="400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85216" y="1719072"/>
            <a:ext cx="10997184" cy="45354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3D4631A4-DDD2-44A0-81D0-DA99ED34A882}" type="datetime1">
              <a:rPr lang="es-AR" smtClean="0"/>
              <a:pPr/>
              <a:t>3/4/2023</a:t>
            </a:fld>
            <a:endParaRPr lang="es-AR"/>
          </a:p>
        </p:txBody>
      </p:sp>
      <p:sp>
        <p:nvSpPr>
          <p:cNvPr id="6" name="Footer Placeholder 5"/>
          <p:cNvSpPr>
            <a:spLocks noGrp="1"/>
          </p:cNvSpPr>
          <p:nvPr>
            <p:ph type="ftr" sz="quarter" idx="11"/>
          </p:nvPr>
        </p:nvSpPr>
        <p:spPr/>
        <p:txBody>
          <a:bodyPr/>
          <a:lstStyle/>
          <a:p>
            <a:r>
              <a:rPr lang="es-AR"/>
              <a:t>Pastor Armando Acosta S.</a:t>
            </a:r>
          </a:p>
        </p:txBody>
      </p:sp>
      <p:sp>
        <p:nvSpPr>
          <p:cNvPr id="7" name="Slide Number Placeholder 6"/>
          <p:cNvSpPr>
            <a:spLocks noGrp="1"/>
          </p:cNvSpPr>
          <p:nvPr>
            <p:ph type="sldNum" sz="quarter" idx="12"/>
          </p:nvPr>
        </p:nvSpPr>
        <p:spPr/>
        <p:txBody>
          <a:bodyPr/>
          <a:lstStyle/>
          <a:p>
            <a:fld id="{8802B4D4-3C25-4ABE-8EBB-B5FD352F9682}" type="slidenum">
              <a:rPr lang="es-AR" smtClean="0"/>
              <a:pPr/>
              <a:t>‹Nº›</a:t>
            </a:fld>
            <a:endParaRPr lang="es-AR"/>
          </a:p>
        </p:txBody>
      </p:sp>
      <p:sp>
        <p:nvSpPr>
          <p:cNvPr id="8" name="Rectangle 7"/>
          <p:cNvSpPr/>
          <p:nvPr/>
        </p:nvSpPr>
        <p:spPr>
          <a:xfrm>
            <a:off x="8229600" y="161544"/>
            <a:ext cx="3962400" cy="115214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Text Placeholder 3"/>
          <p:cNvSpPr>
            <a:spLocks noGrp="1"/>
          </p:cNvSpPr>
          <p:nvPr>
            <p:ph type="body" sz="half" idx="2"/>
          </p:nvPr>
        </p:nvSpPr>
        <p:spPr>
          <a:xfrm>
            <a:off x="8331200" y="274320"/>
            <a:ext cx="3657600" cy="944880"/>
          </a:xfrm>
        </p:spPr>
        <p:txBody>
          <a:bodyPr anchor="ctr">
            <a:normAutofit/>
          </a:bodyPr>
          <a:lstStyle>
            <a:lvl1pPr marL="0" indent="0">
              <a:buNone/>
              <a:defRPr sz="16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9" name="Rectangle 8"/>
          <p:cNvSpPr/>
          <p:nvPr/>
        </p:nvSpPr>
        <p:spPr>
          <a:xfrm>
            <a:off x="8193024" y="134112"/>
            <a:ext cx="101600" cy="12192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1" name="Rectangle 10"/>
          <p:cNvSpPr/>
          <p:nvPr/>
        </p:nvSpPr>
        <p:spPr>
          <a:xfrm>
            <a:off x="8193024" y="134112"/>
            <a:ext cx="101600" cy="12192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582507" y="1717040"/>
            <a:ext cx="10999893" cy="4531360"/>
          </a:xfrm>
          <a:solidFill>
            <a:schemeClr val="bg2">
              <a:lumMod val="60000"/>
              <a:lumOff val="40000"/>
            </a:schemeClr>
          </a:solidFill>
          <a:effectLst>
            <a:outerShdw blurRad="76200" dist="38100" dir="3600000" algn="ctr" rotWithShape="0">
              <a:srgbClr val="000000">
                <a:alpha val="50000"/>
              </a:srgb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5" name="Date Placeholder 4"/>
          <p:cNvSpPr>
            <a:spLocks noGrp="1"/>
          </p:cNvSpPr>
          <p:nvPr>
            <p:ph type="dt" sz="half" idx="10"/>
          </p:nvPr>
        </p:nvSpPr>
        <p:spPr/>
        <p:txBody>
          <a:bodyPr/>
          <a:lstStyle/>
          <a:p>
            <a:fld id="{3DE1B7CB-DD34-42B1-9112-59C0E1C20D3A}" type="datetime1">
              <a:rPr lang="es-AR" smtClean="0"/>
              <a:pPr/>
              <a:t>3/4/2023</a:t>
            </a:fld>
            <a:endParaRPr lang="es-AR"/>
          </a:p>
        </p:txBody>
      </p:sp>
      <p:sp>
        <p:nvSpPr>
          <p:cNvPr id="6" name="Footer Placeholder 5"/>
          <p:cNvSpPr>
            <a:spLocks noGrp="1"/>
          </p:cNvSpPr>
          <p:nvPr>
            <p:ph type="ftr" sz="quarter" idx="11"/>
          </p:nvPr>
        </p:nvSpPr>
        <p:spPr/>
        <p:txBody>
          <a:bodyPr/>
          <a:lstStyle/>
          <a:p>
            <a:r>
              <a:rPr lang="es-AR"/>
              <a:t>Pastor Armando Acosta S.</a:t>
            </a:r>
          </a:p>
        </p:txBody>
      </p:sp>
      <p:sp>
        <p:nvSpPr>
          <p:cNvPr id="7" name="Slide Number Placeholder 6"/>
          <p:cNvSpPr>
            <a:spLocks noGrp="1"/>
          </p:cNvSpPr>
          <p:nvPr>
            <p:ph type="sldNum" sz="quarter" idx="12"/>
          </p:nvPr>
        </p:nvSpPr>
        <p:spPr/>
        <p:txBody>
          <a:bodyPr/>
          <a:lstStyle/>
          <a:p>
            <a:fld id="{8802B4D4-3C25-4ABE-8EBB-B5FD352F9682}" type="slidenum">
              <a:rPr lang="es-AR" smtClean="0"/>
              <a:pPr/>
              <a:t>‹Nº›</a:t>
            </a:fld>
            <a:endParaRPr lang="es-AR"/>
          </a:p>
        </p:txBody>
      </p:sp>
      <p:sp>
        <p:nvSpPr>
          <p:cNvPr id="8" name="Rectangle 7"/>
          <p:cNvSpPr/>
          <p:nvPr/>
        </p:nvSpPr>
        <p:spPr>
          <a:xfrm>
            <a:off x="8229600" y="161544"/>
            <a:ext cx="3962400" cy="115214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rgbClr val="FFFFFF"/>
              </a:solidFill>
            </a:endParaRPr>
          </a:p>
        </p:txBody>
      </p:sp>
      <p:sp>
        <p:nvSpPr>
          <p:cNvPr id="9" name="Rectangle 8"/>
          <p:cNvSpPr/>
          <p:nvPr/>
        </p:nvSpPr>
        <p:spPr>
          <a:xfrm>
            <a:off x="8193024" y="134112"/>
            <a:ext cx="101600" cy="12192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508000" y="228600"/>
            <a:ext cx="7518400" cy="1005840"/>
          </a:xfrm>
        </p:spPr>
        <p:txBody>
          <a:bodyPr anchor="ctr">
            <a:noAutofit/>
          </a:bodyPr>
          <a:lstStyle>
            <a:lvl1pPr algn="l">
              <a:defRPr sz="4000" b="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8331200" y="228600"/>
            <a:ext cx="3759200" cy="1005840"/>
          </a:xfrm>
        </p:spPr>
        <p:txBody>
          <a:bodyPr anchor="ctr">
            <a:normAutofit/>
          </a:bodyPr>
          <a:lstStyle>
            <a:lvl1pPr marL="0" indent="0">
              <a:buNone/>
              <a:defRPr sz="16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11" name="Rectangle 10"/>
          <p:cNvSpPr/>
          <p:nvPr/>
        </p:nvSpPr>
        <p:spPr>
          <a:xfrm>
            <a:off x="8193024" y="134112"/>
            <a:ext cx="101600" cy="12192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100584"/>
            <a:ext cx="12192000" cy="1453896"/>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8" name="Rectangle 7"/>
          <p:cNvSpPr/>
          <p:nvPr/>
        </p:nvSpPr>
        <p:spPr>
          <a:xfrm>
            <a:off x="0" y="167641"/>
            <a:ext cx="12192000" cy="1154314"/>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Placeholder 1"/>
          <p:cNvSpPr>
            <a:spLocks noGrp="1"/>
          </p:cNvSpPr>
          <p:nvPr>
            <p:ph type="title"/>
          </p:nvPr>
        </p:nvSpPr>
        <p:spPr>
          <a:xfrm>
            <a:off x="609600" y="182880"/>
            <a:ext cx="10972800" cy="1111664"/>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2"/>
                </a:solidFill>
              </a:defRPr>
            </a:lvl1pPr>
          </a:lstStyle>
          <a:p>
            <a:fld id="{DEF50E7A-5FFE-42C6-9638-F80F2C5D7B04}" type="datetime1">
              <a:rPr lang="es-AR" smtClean="0"/>
              <a:pPr/>
              <a:t>3/4/2023</a:t>
            </a:fld>
            <a:endParaRPr lang="es-A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2"/>
                </a:solidFill>
              </a:defRPr>
            </a:lvl1pPr>
          </a:lstStyle>
          <a:p>
            <a:r>
              <a:rPr lang="es-AR"/>
              <a:t>Pastor Armando Acosta S.</a:t>
            </a: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2"/>
                </a:solidFill>
              </a:defRPr>
            </a:lvl1pPr>
          </a:lstStyle>
          <a:p>
            <a:fld id="{8802B4D4-3C25-4ABE-8EBB-B5FD352F9682}" type="slidenum">
              <a:rPr lang="es-AR" smtClean="0"/>
              <a:pPr/>
              <a:t>‹Nº›</a:t>
            </a:fld>
            <a:endParaRPr lang="es-AR"/>
          </a:p>
        </p:txBody>
      </p:sp>
      <p:sp>
        <p:nvSpPr>
          <p:cNvPr id="9" name="Rectangle 8"/>
          <p:cNvSpPr/>
          <p:nvPr/>
        </p:nvSpPr>
        <p:spPr>
          <a:xfrm>
            <a:off x="0" y="1368552"/>
            <a:ext cx="12192000" cy="149352"/>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dt="0"/>
  <p:txStyles>
    <p:titleStyle>
      <a:lvl1pPr algn="ctr" defTabSz="914400" rtl="0" eaLnBrk="1" latinLnBrk="0" hangingPunct="1">
        <a:spcBef>
          <a:spcPct val="0"/>
        </a:spcBef>
        <a:buNone/>
        <a:defRPr sz="5400" b="0" kern="1200" cap="none" spc="0">
          <a:ln w="13970" cmpd="sng">
            <a:solidFill>
              <a:srgbClr val="FFFFFF"/>
            </a:solidFill>
            <a:prstDash val="solid"/>
          </a:ln>
          <a:solidFill>
            <a:srgbClr val="FFFFFF"/>
          </a:solidFill>
          <a:effectLst>
            <a:outerShdw blurRad="63500" dir="3600000" algn="tl" rotWithShape="0">
              <a:srgbClr val="000000">
                <a:alpha val="70000"/>
              </a:srgbClr>
            </a:outerShdw>
          </a:effectLst>
          <a:latin typeface="+mj-lt"/>
          <a:ea typeface="+mj-ea"/>
          <a:cs typeface="+mj-cs"/>
        </a:defRPr>
      </a:lvl1pPr>
    </p:titleStyle>
    <p:bodyStyle>
      <a:lvl1pPr marL="342900" indent="-342900" algn="l" defTabSz="914400" rtl="0" eaLnBrk="1" latinLnBrk="0" hangingPunct="1">
        <a:spcBef>
          <a:spcPct val="20000"/>
        </a:spcBef>
        <a:buClr>
          <a:schemeClr val="accent1"/>
        </a:buClr>
        <a:buSzPct val="75000"/>
        <a:buFont typeface="Wingdings" pitchFamily="2" charset="2"/>
        <a:buChar char=""/>
        <a:defRPr sz="2400" kern="1200">
          <a:solidFill>
            <a:schemeClr val="tx2"/>
          </a:solidFill>
          <a:latin typeface="+mn-lt"/>
          <a:ea typeface="+mn-ea"/>
          <a:cs typeface="+mn-cs"/>
        </a:defRPr>
      </a:lvl1pPr>
      <a:lvl2pPr marL="742950" indent="-285750" algn="l" defTabSz="914400" rtl="0" eaLnBrk="1" latinLnBrk="0" hangingPunct="1">
        <a:spcBef>
          <a:spcPct val="20000"/>
        </a:spcBef>
        <a:buClr>
          <a:schemeClr val="accent2"/>
        </a:buClr>
        <a:buSzPct val="85000"/>
        <a:buFont typeface="Courier New" pitchFamily="49" charset="0"/>
        <a:buChar char="o"/>
        <a:defRPr sz="2000" kern="1200">
          <a:solidFill>
            <a:schemeClr val="tx2"/>
          </a:solidFill>
          <a:latin typeface="+mn-lt"/>
          <a:ea typeface="+mn-ea"/>
          <a:cs typeface="+mn-cs"/>
        </a:defRPr>
      </a:lvl2pPr>
      <a:lvl3pPr marL="11430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60020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2057400" indent="-228600" algn="l" defTabSz="914400" rtl="0" eaLnBrk="1" latinLnBrk="0" hangingPunct="1">
        <a:spcBef>
          <a:spcPct val="20000"/>
        </a:spcBef>
        <a:buClr>
          <a:schemeClr val="accent5"/>
        </a:buClr>
        <a:buFont typeface="Arial" pitchFamily="34" charset="0"/>
        <a:buChar char="•"/>
        <a:defRPr sz="1400" kern="1200" baseline="0">
          <a:solidFill>
            <a:schemeClr val="tx2"/>
          </a:solidFill>
          <a:latin typeface="+mn-lt"/>
          <a:ea typeface="+mn-ea"/>
          <a:cs typeface="+mn-cs"/>
        </a:defRPr>
      </a:lvl5pPr>
      <a:lvl6pPr marL="2514600" indent="-228600" algn="l" defTabSz="914400" rtl="0" eaLnBrk="1" latinLnBrk="0" hangingPunct="1">
        <a:spcBef>
          <a:spcPct val="20000"/>
        </a:spcBef>
        <a:buClr>
          <a:schemeClr val="accent6"/>
        </a:buClr>
        <a:buFont typeface="Arial" pitchFamily="34" charset="0"/>
        <a:buChar char="•"/>
        <a:defRPr sz="1400" kern="1200">
          <a:solidFill>
            <a:schemeClr val="tx2"/>
          </a:solidFill>
          <a:latin typeface="+mn-lt"/>
          <a:ea typeface="+mn-ea"/>
          <a:cs typeface="+mn-cs"/>
        </a:defRPr>
      </a:lvl6pPr>
      <a:lvl7pPr marL="2971800" indent="-22860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7pPr>
      <a:lvl8pPr marL="3429000" indent="-22860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8pPr>
      <a:lvl9pPr marL="3886200" indent="-228600" algn="l" defTabSz="914400" rtl="0" eaLnBrk="1" latinLnBrk="0" hangingPunct="1">
        <a:spcBef>
          <a:spcPct val="20000"/>
        </a:spcBef>
        <a:buClr>
          <a:schemeClr val="accent5"/>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ttanttak.com/2017/11/la-reforma-luterana-en-euskal-herria.html" TargetMode="External"/><Relationship Id="rId2" Type="http://schemas.openxmlformats.org/officeDocument/2006/relationships/image" Target="../media/image3.jpg"/><Relationship Id="rId1" Type="http://schemas.openxmlformats.org/officeDocument/2006/relationships/slideLayout" Target="../slideLayouts/slideLayout1.xml"/><Relationship Id="rId5" Type="http://schemas.openxmlformats.org/officeDocument/2006/relationships/hyperlink" Target="https://rubenluengas.com/2020/03/bloquean-cuentas-por-mas-de-359-mdp-a-iglesia-luz-del-mundo-por-pornografia-infantil/" TargetMode="External"/><Relationship Id="rId4" Type="http://schemas.openxmlformats.org/officeDocument/2006/relationships/image" Target="../media/image4.jpg"/></Relationships>
</file>

<file path=ppt/slides/_rels/slide2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1775520" y="836713"/>
            <a:ext cx="8686800" cy="1470025"/>
          </a:xfrm>
        </p:spPr>
        <p:txBody>
          <a:bodyPr/>
          <a:lstStyle/>
          <a:p>
            <a:r>
              <a:rPr lang="es-ES" dirty="0"/>
              <a:t>HISTORIA DE LA IGLESIA CRISTIANA II</a:t>
            </a:r>
            <a:endParaRPr lang="es-AR" dirty="0"/>
          </a:p>
        </p:txBody>
      </p:sp>
      <p:sp>
        <p:nvSpPr>
          <p:cNvPr id="3" name="2 Subtítulo"/>
          <p:cNvSpPr>
            <a:spLocks noGrp="1"/>
          </p:cNvSpPr>
          <p:nvPr>
            <p:ph type="subTitle" idx="1"/>
          </p:nvPr>
        </p:nvSpPr>
        <p:spPr>
          <a:xfrm>
            <a:off x="2063552" y="3284984"/>
            <a:ext cx="8001000" cy="533400"/>
          </a:xfrm>
        </p:spPr>
        <p:txBody>
          <a:bodyPr>
            <a:noAutofit/>
          </a:bodyPr>
          <a:lstStyle/>
          <a:p>
            <a:r>
              <a:rPr lang="es-ES" sz="2800" b="1" dirty="0">
                <a:solidFill>
                  <a:schemeClr val="bg1"/>
                </a:solidFill>
              </a:rPr>
              <a:t>DE LA IGLESIA REFORMADA A LA IGLESIA CONTEMPORANEA</a:t>
            </a:r>
            <a:endParaRPr lang="es-AR" sz="2800" b="1" dirty="0">
              <a:solidFill>
                <a:schemeClr val="bg1"/>
              </a:solidFill>
            </a:endParaRPr>
          </a:p>
        </p:txBody>
      </p:sp>
      <p:sp>
        <p:nvSpPr>
          <p:cNvPr id="4" name="3 Marcador de número de diapositiva"/>
          <p:cNvSpPr>
            <a:spLocks noGrp="1"/>
          </p:cNvSpPr>
          <p:nvPr>
            <p:ph type="sldNum" sz="quarter" idx="12"/>
          </p:nvPr>
        </p:nvSpPr>
        <p:spPr/>
        <p:txBody>
          <a:bodyPr/>
          <a:lstStyle/>
          <a:p>
            <a:r>
              <a:rPr lang="es-AR" dirty="0"/>
              <a:t>2</a:t>
            </a:r>
          </a:p>
        </p:txBody>
      </p:sp>
      <p:sp>
        <p:nvSpPr>
          <p:cNvPr id="5" name="4 Marcador de pie de página"/>
          <p:cNvSpPr>
            <a:spLocks noGrp="1"/>
          </p:cNvSpPr>
          <p:nvPr>
            <p:ph type="ftr" sz="quarter" idx="11"/>
          </p:nvPr>
        </p:nvSpPr>
        <p:spPr/>
        <p:txBody>
          <a:bodyPr/>
          <a:lstStyle/>
          <a:p>
            <a:r>
              <a:rPr lang="es-AR"/>
              <a:t>Pastor Armando Acosta S.</a:t>
            </a:r>
          </a:p>
        </p:txBody>
      </p:sp>
      <p:pic>
        <p:nvPicPr>
          <p:cNvPr id="6" name="Imagen 5">
            <a:extLst>
              <a:ext uri="{FF2B5EF4-FFF2-40B4-BE49-F238E27FC236}">
                <a16:creationId xmlns:a16="http://schemas.microsoft.com/office/drawing/2014/main" id="{F14EEF38-BCBC-85A4-8119-A37BD3C0D0BB}"/>
              </a:ext>
            </a:extLst>
          </p:cNvPr>
          <p:cNvPicPr>
            <a:picLocks noChangeAspect="1"/>
          </p:cNvPicPr>
          <p:nvPr/>
        </p:nvPicPr>
        <p:blipFill>
          <a:blip r:embed="rId2"/>
          <a:stretch>
            <a:fillRect/>
          </a:stretch>
        </p:blipFill>
        <p:spPr>
          <a:xfrm>
            <a:off x="335360" y="296072"/>
            <a:ext cx="1835055" cy="1761897"/>
          </a:xfrm>
          <a:prstGeom prst="rect">
            <a:avLst/>
          </a:prstGeom>
        </p:spPr>
      </p:pic>
    </p:spTree>
    <p:extLst>
      <p:ext uri="{BB962C8B-B14F-4D97-AF65-F5344CB8AC3E}">
        <p14:creationId xmlns:p14="http://schemas.microsoft.com/office/powerpoint/2010/main" val="19897974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a:solidFill>
                  <a:schemeClr val="tx1"/>
                </a:solidFill>
              </a:rPr>
              <a:t>El Periodo de culminación</a:t>
            </a:r>
          </a:p>
        </p:txBody>
      </p:sp>
      <p:sp>
        <p:nvSpPr>
          <p:cNvPr id="3" name="2 Marcador de contenido"/>
          <p:cNvSpPr>
            <a:spLocks noGrp="1"/>
          </p:cNvSpPr>
          <p:nvPr>
            <p:ph idx="1"/>
          </p:nvPr>
        </p:nvSpPr>
        <p:spPr/>
        <p:txBody>
          <a:bodyPr/>
          <a:lstStyle/>
          <a:p>
            <a:r>
              <a:rPr lang="es-MX" dirty="0">
                <a:solidFill>
                  <a:schemeClr val="tx1"/>
                </a:solidFill>
              </a:rPr>
              <a:t>Este periodo fue entre el 1073 y 1216, alrededor de 150 años en que el papado tuvo un poder casi absoluto no solo sobre la iglesia, sino sobre las naciones de Europa.</a:t>
            </a:r>
          </a:p>
          <a:p>
            <a:r>
              <a:rPr lang="es-MX" dirty="0">
                <a:solidFill>
                  <a:schemeClr val="tx1"/>
                </a:solidFill>
              </a:rPr>
              <a:t>Esta elevada posición se logro durante el gobierno de Hildebrando quien asumió el nombre papal de Gregorio VII.</a:t>
            </a:r>
          </a:p>
          <a:p>
            <a:r>
              <a:rPr lang="es-MX" dirty="0">
                <a:solidFill>
                  <a:schemeClr val="tx1"/>
                </a:solidFill>
              </a:rPr>
              <a:t>Durante 20 años gobernó a la iglesia hasta su muerte en el año 1085.</a:t>
            </a:r>
          </a:p>
          <a:p>
            <a:r>
              <a:rPr lang="es-MX" dirty="0">
                <a:solidFill>
                  <a:schemeClr val="tx1"/>
                </a:solidFill>
              </a:rPr>
              <a:t>Reformo el clero que se había corrompido, quebranto la simonía, levanto las norma de moralidad en todo el clero e impuso el celibato del sacerdocio que, aunque se </a:t>
            </a:r>
            <a:r>
              <a:rPr lang="es-MX" dirty="0" err="1">
                <a:solidFill>
                  <a:schemeClr val="tx1"/>
                </a:solidFill>
              </a:rPr>
              <a:t>exigia</a:t>
            </a:r>
            <a:r>
              <a:rPr lang="es-MX" dirty="0">
                <a:solidFill>
                  <a:schemeClr val="tx1"/>
                </a:solidFill>
              </a:rPr>
              <a:t>, no fue obligatorio durante su gobierno.</a:t>
            </a:r>
          </a:p>
        </p:txBody>
      </p:sp>
      <p:sp>
        <p:nvSpPr>
          <p:cNvPr id="4" name="3 Marcador de número de diapositiva"/>
          <p:cNvSpPr>
            <a:spLocks noGrp="1"/>
          </p:cNvSpPr>
          <p:nvPr>
            <p:ph type="sldNum" sz="quarter" idx="12"/>
          </p:nvPr>
        </p:nvSpPr>
        <p:spPr/>
        <p:txBody>
          <a:bodyPr/>
          <a:lstStyle/>
          <a:p>
            <a:fld id="{8802B4D4-3C25-4ABE-8EBB-B5FD352F9682}" type="slidenum">
              <a:rPr lang="es-AR" smtClean="0"/>
              <a:pPr/>
              <a:t>10</a:t>
            </a:fld>
            <a:endParaRPr lang="es-AR"/>
          </a:p>
        </p:txBody>
      </p:sp>
      <p:sp>
        <p:nvSpPr>
          <p:cNvPr id="5" name="4 Marcador de pie de página"/>
          <p:cNvSpPr>
            <a:spLocks noGrp="1"/>
          </p:cNvSpPr>
          <p:nvPr>
            <p:ph type="ftr" sz="quarter" idx="11"/>
          </p:nvPr>
        </p:nvSpPr>
        <p:spPr/>
        <p:txBody>
          <a:bodyPr/>
          <a:lstStyle/>
          <a:p>
            <a:r>
              <a:rPr lang="es-AR"/>
              <a:t>Pastor Armando Acosta 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a:p>
        </p:txBody>
      </p:sp>
      <p:sp>
        <p:nvSpPr>
          <p:cNvPr id="3" name="2 Marcador de contenido"/>
          <p:cNvSpPr>
            <a:spLocks noGrp="1"/>
          </p:cNvSpPr>
          <p:nvPr>
            <p:ph idx="1"/>
          </p:nvPr>
        </p:nvSpPr>
        <p:spPr/>
        <p:txBody>
          <a:bodyPr>
            <a:normAutofit/>
          </a:bodyPr>
          <a:lstStyle/>
          <a:p>
            <a:r>
              <a:rPr lang="es-MX" dirty="0">
                <a:solidFill>
                  <a:schemeClr val="tx1"/>
                </a:solidFill>
              </a:rPr>
              <a:t>Libero a la iglesia de la dominación del estado al poner fin al nombramiento de los papas y los obispos por reyes y emperadores.</a:t>
            </a:r>
          </a:p>
          <a:p>
            <a:r>
              <a:rPr lang="es-MX" dirty="0">
                <a:solidFill>
                  <a:schemeClr val="tx1"/>
                </a:solidFill>
              </a:rPr>
              <a:t>Requirió que todas acusaciones en contra de los sacerdotes y las relacionadas con la iglesia se juzgaran en cortes eclesiásticas.</a:t>
            </a:r>
          </a:p>
          <a:p>
            <a:r>
              <a:rPr lang="es-MX" dirty="0">
                <a:solidFill>
                  <a:schemeClr val="tx1"/>
                </a:solidFill>
              </a:rPr>
              <a:t>Hizo que la iglesia fuese suprema sobre el estado y el emperador Enrique IV, sintiéndose ofendido, convoco a un sínodo de obispos alemanes para que votaran por la deposición del papa Gregorio VII.</a:t>
            </a:r>
          </a:p>
          <a:p>
            <a:r>
              <a:rPr lang="es-MX" dirty="0">
                <a:solidFill>
                  <a:schemeClr val="tx1"/>
                </a:solidFill>
              </a:rPr>
              <a:t>Gregorio se vengo excomulgándolo y </a:t>
            </a:r>
            <a:r>
              <a:rPr lang="es-MX" dirty="0" err="1">
                <a:solidFill>
                  <a:schemeClr val="tx1"/>
                </a:solidFill>
              </a:rPr>
              <a:t>y</a:t>
            </a:r>
            <a:r>
              <a:rPr lang="es-MX" dirty="0">
                <a:solidFill>
                  <a:schemeClr val="tx1"/>
                </a:solidFill>
              </a:rPr>
              <a:t> absolviendo a todos los </a:t>
            </a:r>
            <a:r>
              <a:rPr lang="es-MX" dirty="0" err="1">
                <a:solidFill>
                  <a:schemeClr val="tx1"/>
                </a:solidFill>
              </a:rPr>
              <a:t>subditos</a:t>
            </a:r>
            <a:r>
              <a:rPr lang="es-MX" dirty="0">
                <a:solidFill>
                  <a:schemeClr val="tx1"/>
                </a:solidFill>
              </a:rPr>
              <a:t> de </a:t>
            </a:r>
            <a:r>
              <a:rPr lang="es-MX" dirty="0" err="1">
                <a:solidFill>
                  <a:schemeClr val="tx1"/>
                </a:solidFill>
              </a:rPr>
              <a:t>Eneique</a:t>
            </a:r>
            <a:r>
              <a:rPr lang="es-MX" dirty="0">
                <a:solidFill>
                  <a:schemeClr val="tx1"/>
                </a:solidFill>
              </a:rPr>
              <a:t> IV de su lealtad a este.</a:t>
            </a:r>
          </a:p>
        </p:txBody>
      </p:sp>
      <p:sp>
        <p:nvSpPr>
          <p:cNvPr id="4" name="3 Marcador de número de diapositiva"/>
          <p:cNvSpPr>
            <a:spLocks noGrp="1"/>
          </p:cNvSpPr>
          <p:nvPr>
            <p:ph type="sldNum" sz="quarter" idx="12"/>
          </p:nvPr>
        </p:nvSpPr>
        <p:spPr/>
        <p:txBody>
          <a:bodyPr/>
          <a:lstStyle/>
          <a:p>
            <a:fld id="{8802B4D4-3C25-4ABE-8EBB-B5FD352F9682}" type="slidenum">
              <a:rPr lang="es-AR" smtClean="0"/>
              <a:pPr/>
              <a:t>11</a:t>
            </a:fld>
            <a:endParaRPr lang="es-AR"/>
          </a:p>
        </p:txBody>
      </p:sp>
      <p:sp>
        <p:nvSpPr>
          <p:cNvPr id="5" name="4 Marcador de pie de página"/>
          <p:cNvSpPr>
            <a:spLocks noGrp="1"/>
          </p:cNvSpPr>
          <p:nvPr>
            <p:ph type="ftr" sz="quarter" idx="11"/>
          </p:nvPr>
        </p:nvSpPr>
        <p:spPr/>
        <p:txBody>
          <a:bodyPr/>
          <a:lstStyle/>
          <a:p>
            <a:r>
              <a:rPr lang="es-AR"/>
              <a:t>Pastor Armando Acosta 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a:p>
        </p:txBody>
      </p:sp>
      <p:sp>
        <p:nvSpPr>
          <p:cNvPr id="3" name="2 Marcador de contenido"/>
          <p:cNvSpPr>
            <a:spLocks noGrp="1"/>
          </p:cNvSpPr>
          <p:nvPr>
            <p:ph idx="1"/>
          </p:nvPr>
        </p:nvSpPr>
        <p:spPr/>
        <p:txBody>
          <a:bodyPr/>
          <a:lstStyle/>
          <a:p>
            <a:r>
              <a:rPr lang="es-MX" dirty="0">
                <a:solidFill>
                  <a:schemeClr val="tx1"/>
                </a:solidFill>
              </a:rPr>
              <a:t>Enrique IV rogo por tres días que le concediera el perdón, pero tan pronto recupero el poder le hizo la guerra al papa y lo saco de Roma.</a:t>
            </a:r>
          </a:p>
          <a:p>
            <a:r>
              <a:rPr lang="es-MX" dirty="0">
                <a:solidFill>
                  <a:schemeClr val="tx1"/>
                </a:solidFill>
              </a:rPr>
              <a:t>Hildebrando murió poco después. El no aspiraba a abolir el </a:t>
            </a:r>
            <a:r>
              <a:rPr lang="es-MX" dirty="0" err="1">
                <a:solidFill>
                  <a:schemeClr val="tx1"/>
                </a:solidFill>
              </a:rPr>
              <a:t>el</a:t>
            </a:r>
            <a:r>
              <a:rPr lang="es-MX" dirty="0">
                <a:solidFill>
                  <a:schemeClr val="tx1"/>
                </a:solidFill>
              </a:rPr>
              <a:t> gobierno del Estado sino a subordinarlo al gobierno de la Iglesia.</a:t>
            </a:r>
          </a:p>
          <a:p>
            <a:r>
              <a:rPr lang="es-MX" dirty="0">
                <a:solidFill>
                  <a:schemeClr val="tx1"/>
                </a:solidFill>
              </a:rPr>
              <a:t>Deseaba el poder secular para gobernar al pueblo, pero la mas elevada </a:t>
            </a:r>
            <a:r>
              <a:rPr lang="es-MX" dirty="0" err="1">
                <a:solidFill>
                  <a:schemeClr val="tx1"/>
                </a:solidFill>
              </a:rPr>
              <a:t>jurisdiccion</a:t>
            </a:r>
            <a:r>
              <a:rPr lang="es-MX" dirty="0">
                <a:solidFill>
                  <a:schemeClr val="tx1"/>
                </a:solidFill>
              </a:rPr>
              <a:t> del reino espiritual, como el lo consideraba.</a:t>
            </a:r>
          </a:p>
        </p:txBody>
      </p:sp>
      <p:sp>
        <p:nvSpPr>
          <p:cNvPr id="4" name="3 Marcador de número de diapositiva"/>
          <p:cNvSpPr>
            <a:spLocks noGrp="1"/>
          </p:cNvSpPr>
          <p:nvPr>
            <p:ph type="sldNum" sz="quarter" idx="12"/>
          </p:nvPr>
        </p:nvSpPr>
        <p:spPr/>
        <p:txBody>
          <a:bodyPr/>
          <a:lstStyle/>
          <a:p>
            <a:fld id="{8802B4D4-3C25-4ABE-8EBB-B5FD352F9682}" type="slidenum">
              <a:rPr lang="es-AR" smtClean="0"/>
              <a:pPr/>
              <a:t>12</a:t>
            </a:fld>
            <a:endParaRPr lang="es-AR"/>
          </a:p>
        </p:txBody>
      </p:sp>
      <p:sp>
        <p:nvSpPr>
          <p:cNvPr id="5" name="4 Marcador de pie de página"/>
          <p:cNvSpPr>
            <a:spLocks noGrp="1"/>
          </p:cNvSpPr>
          <p:nvPr>
            <p:ph type="ftr" sz="quarter" idx="11"/>
          </p:nvPr>
        </p:nvSpPr>
        <p:spPr/>
        <p:txBody>
          <a:bodyPr/>
          <a:lstStyle/>
          <a:p>
            <a:r>
              <a:rPr lang="es-AR"/>
              <a:t>Pastor Armando Acosta 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a:solidFill>
                  <a:schemeClr val="tx1"/>
                </a:solidFill>
              </a:rPr>
              <a:t>Inocencio III</a:t>
            </a:r>
          </a:p>
        </p:txBody>
      </p:sp>
      <p:sp>
        <p:nvSpPr>
          <p:cNvPr id="3" name="2 Marcador de contenido"/>
          <p:cNvSpPr>
            <a:spLocks noGrp="1"/>
          </p:cNvSpPr>
          <p:nvPr>
            <p:ph idx="1"/>
          </p:nvPr>
        </p:nvSpPr>
        <p:spPr/>
        <p:txBody>
          <a:bodyPr/>
          <a:lstStyle/>
          <a:p>
            <a:r>
              <a:rPr lang="es-MX" dirty="0">
                <a:solidFill>
                  <a:schemeClr val="tx1"/>
                </a:solidFill>
              </a:rPr>
              <a:t>Otro papa que demostró su alto poder fue Inocencio III (1198-1216)</a:t>
            </a:r>
          </a:p>
          <a:p>
            <a:r>
              <a:rPr lang="es-MX" dirty="0">
                <a:solidFill>
                  <a:schemeClr val="tx1"/>
                </a:solidFill>
              </a:rPr>
              <a:t>En su primer discurso declaro:</a:t>
            </a:r>
          </a:p>
          <a:p>
            <a:r>
              <a:rPr lang="es-MX" dirty="0">
                <a:solidFill>
                  <a:schemeClr val="tx1"/>
                </a:solidFill>
              </a:rPr>
              <a:t>1.- El sucesor de San Pedro ocupa una </a:t>
            </a:r>
            <a:r>
              <a:rPr lang="es-MX" dirty="0" err="1">
                <a:solidFill>
                  <a:schemeClr val="tx1"/>
                </a:solidFill>
              </a:rPr>
              <a:t>posicion</a:t>
            </a:r>
            <a:r>
              <a:rPr lang="es-MX" dirty="0">
                <a:solidFill>
                  <a:schemeClr val="tx1"/>
                </a:solidFill>
              </a:rPr>
              <a:t> intermedia entre Dios y el hombre, es inferior a Dios pero superior al hombre.</a:t>
            </a:r>
          </a:p>
          <a:p>
            <a:r>
              <a:rPr lang="es-MX" dirty="0">
                <a:solidFill>
                  <a:schemeClr val="tx1"/>
                </a:solidFill>
              </a:rPr>
              <a:t>2.- Es el juez de todos pero a el nadie lo juzga.</a:t>
            </a:r>
          </a:p>
          <a:p>
            <a:r>
              <a:rPr lang="es-MX" dirty="0">
                <a:solidFill>
                  <a:schemeClr val="tx1"/>
                </a:solidFill>
              </a:rPr>
              <a:t>3.- Al papa no solo se le </a:t>
            </a:r>
            <a:r>
              <a:rPr lang="es-MX" dirty="0" err="1">
                <a:solidFill>
                  <a:schemeClr val="tx1"/>
                </a:solidFill>
              </a:rPr>
              <a:t>encomendo</a:t>
            </a:r>
            <a:r>
              <a:rPr lang="es-MX" dirty="0">
                <a:solidFill>
                  <a:schemeClr val="tx1"/>
                </a:solidFill>
              </a:rPr>
              <a:t> la iglesia, sino todo el mundo, con el derecho de disponer de la corona imperial y de todas las </a:t>
            </a:r>
            <a:r>
              <a:rPr lang="es-MX" dirty="0" err="1">
                <a:solidFill>
                  <a:schemeClr val="tx1"/>
                </a:solidFill>
              </a:rPr>
              <a:t>demas</a:t>
            </a:r>
            <a:r>
              <a:rPr lang="es-MX" dirty="0">
                <a:solidFill>
                  <a:schemeClr val="tx1"/>
                </a:solidFill>
              </a:rPr>
              <a:t> coronas.</a:t>
            </a:r>
          </a:p>
        </p:txBody>
      </p:sp>
      <p:sp>
        <p:nvSpPr>
          <p:cNvPr id="4" name="3 Marcador de número de diapositiva"/>
          <p:cNvSpPr>
            <a:spLocks noGrp="1"/>
          </p:cNvSpPr>
          <p:nvPr>
            <p:ph type="sldNum" sz="quarter" idx="12"/>
          </p:nvPr>
        </p:nvSpPr>
        <p:spPr/>
        <p:txBody>
          <a:bodyPr/>
          <a:lstStyle/>
          <a:p>
            <a:fld id="{8802B4D4-3C25-4ABE-8EBB-B5FD352F9682}" type="slidenum">
              <a:rPr lang="es-AR" smtClean="0"/>
              <a:pPr/>
              <a:t>13</a:t>
            </a:fld>
            <a:endParaRPr lang="es-AR"/>
          </a:p>
        </p:txBody>
      </p:sp>
      <p:sp>
        <p:nvSpPr>
          <p:cNvPr id="5" name="4 Marcador de pie de página"/>
          <p:cNvSpPr>
            <a:spLocks noGrp="1"/>
          </p:cNvSpPr>
          <p:nvPr>
            <p:ph type="ftr" sz="quarter" idx="11"/>
          </p:nvPr>
        </p:nvSpPr>
        <p:spPr/>
        <p:txBody>
          <a:bodyPr/>
          <a:lstStyle/>
          <a:p>
            <a:r>
              <a:rPr lang="es-AR"/>
              <a:t>Pastor Armando Acosta 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a:solidFill>
                  <a:schemeClr val="tx1"/>
                </a:solidFill>
              </a:rPr>
              <a:t>La decadencia</a:t>
            </a:r>
          </a:p>
        </p:txBody>
      </p:sp>
      <p:sp>
        <p:nvSpPr>
          <p:cNvPr id="3" name="2 Marcador de contenido"/>
          <p:cNvSpPr>
            <a:spLocks noGrp="1"/>
          </p:cNvSpPr>
          <p:nvPr>
            <p:ph idx="1"/>
          </p:nvPr>
        </p:nvSpPr>
        <p:spPr/>
        <p:txBody>
          <a:bodyPr>
            <a:normAutofit/>
          </a:bodyPr>
          <a:lstStyle/>
          <a:p>
            <a:r>
              <a:rPr lang="es-MX" dirty="0">
                <a:solidFill>
                  <a:schemeClr val="tx1"/>
                </a:solidFill>
              </a:rPr>
              <a:t>Mientras </a:t>
            </a:r>
            <a:r>
              <a:rPr lang="es-MX" dirty="0" err="1">
                <a:solidFill>
                  <a:schemeClr val="tx1"/>
                </a:solidFill>
              </a:rPr>
              <a:t>europa</a:t>
            </a:r>
            <a:r>
              <a:rPr lang="es-MX" dirty="0">
                <a:solidFill>
                  <a:schemeClr val="tx1"/>
                </a:solidFill>
              </a:rPr>
              <a:t> </a:t>
            </a:r>
            <a:r>
              <a:rPr lang="es-MX" dirty="0" err="1">
                <a:solidFill>
                  <a:schemeClr val="tx1"/>
                </a:solidFill>
              </a:rPr>
              <a:t>salia</a:t>
            </a:r>
            <a:r>
              <a:rPr lang="es-MX" dirty="0">
                <a:solidFill>
                  <a:schemeClr val="tx1"/>
                </a:solidFill>
              </a:rPr>
              <a:t> del </a:t>
            </a:r>
            <a:r>
              <a:rPr lang="es-MX" dirty="0" err="1">
                <a:solidFill>
                  <a:schemeClr val="tx1"/>
                </a:solidFill>
              </a:rPr>
              <a:t>crepusculo</a:t>
            </a:r>
            <a:r>
              <a:rPr lang="es-MX" dirty="0">
                <a:solidFill>
                  <a:schemeClr val="tx1"/>
                </a:solidFill>
              </a:rPr>
              <a:t> de la Edad Media, y la lealtad nacional se levantaba para competir con la </a:t>
            </a:r>
            <a:r>
              <a:rPr lang="es-MX" dirty="0" err="1">
                <a:solidFill>
                  <a:schemeClr val="tx1"/>
                </a:solidFill>
              </a:rPr>
              <a:t>eclesiastica</a:t>
            </a:r>
            <a:r>
              <a:rPr lang="es-MX" dirty="0">
                <a:solidFill>
                  <a:schemeClr val="tx1"/>
                </a:solidFill>
              </a:rPr>
              <a:t>, la decadencia del poder papal </a:t>
            </a:r>
            <a:r>
              <a:rPr lang="es-MX" dirty="0" err="1">
                <a:solidFill>
                  <a:schemeClr val="tx1"/>
                </a:solidFill>
              </a:rPr>
              <a:t>empezo</a:t>
            </a:r>
            <a:r>
              <a:rPr lang="es-MX" dirty="0">
                <a:solidFill>
                  <a:schemeClr val="tx1"/>
                </a:solidFill>
              </a:rPr>
              <a:t> con Bonifacio VIII en el 1303.</a:t>
            </a:r>
          </a:p>
          <a:p>
            <a:r>
              <a:rPr lang="es-MX" dirty="0">
                <a:solidFill>
                  <a:schemeClr val="tx1"/>
                </a:solidFill>
              </a:rPr>
              <a:t>Tenia pretensiones tan elevadas como sus antecesores, pero se pasaban por alto.</a:t>
            </a:r>
          </a:p>
          <a:p>
            <a:r>
              <a:rPr lang="es-MX" dirty="0">
                <a:solidFill>
                  <a:schemeClr val="tx1"/>
                </a:solidFill>
              </a:rPr>
              <a:t>Le </a:t>
            </a:r>
            <a:r>
              <a:rPr lang="es-MX" dirty="0" err="1">
                <a:solidFill>
                  <a:schemeClr val="tx1"/>
                </a:solidFill>
              </a:rPr>
              <a:t>prohibio</a:t>
            </a:r>
            <a:r>
              <a:rPr lang="es-MX" dirty="0">
                <a:solidFill>
                  <a:schemeClr val="tx1"/>
                </a:solidFill>
              </a:rPr>
              <a:t> a Eduardo I de Inglaterra que decretara impuestos a la iglesia y a las entradas o tesoros sacerdotales.</a:t>
            </a:r>
          </a:p>
          <a:p>
            <a:r>
              <a:rPr lang="es-MX" dirty="0">
                <a:solidFill>
                  <a:schemeClr val="tx1"/>
                </a:solidFill>
              </a:rPr>
              <a:t>Se enemisto con Felipe el Hermoso de Francia quien le hizo la guerra, se apodero del papa y lo encarcelo. Poco </a:t>
            </a:r>
            <a:r>
              <a:rPr lang="es-MX" dirty="0" err="1">
                <a:solidFill>
                  <a:schemeClr val="tx1"/>
                </a:solidFill>
              </a:rPr>
              <a:t>despues</a:t>
            </a:r>
            <a:r>
              <a:rPr lang="es-MX" dirty="0">
                <a:solidFill>
                  <a:schemeClr val="tx1"/>
                </a:solidFill>
              </a:rPr>
              <a:t> </a:t>
            </a:r>
            <a:r>
              <a:rPr lang="es-MX" dirty="0" err="1">
                <a:solidFill>
                  <a:schemeClr val="tx1"/>
                </a:solidFill>
              </a:rPr>
              <a:t>murio</a:t>
            </a:r>
            <a:r>
              <a:rPr lang="es-MX" dirty="0">
                <a:solidFill>
                  <a:schemeClr val="tx1"/>
                </a:solidFill>
              </a:rPr>
              <a:t> de tristeza.</a:t>
            </a:r>
          </a:p>
        </p:txBody>
      </p:sp>
      <p:sp>
        <p:nvSpPr>
          <p:cNvPr id="4" name="3 Marcador de número de diapositiva"/>
          <p:cNvSpPr>
            <a:spLocks noGrp="1"/>
          </p:cNvSpPr>
          <p:nvPr>
            <p:ph type="sldNum" sz="quarter" idx="12"/>
          </p:nvPr>
        </p:nvSpPr>
        <p:spPr/>
        <p:txBody>
          <a:bodyPr/>
          <a:lstStyle/>
          <a:p>
            <a:fld id="{8802B4D4-3C25-4ABE-8EBB-B5FD352F9682}" type="slidenum">
              <a:rPr lang="es-AR" smtClean="0"/>
              <a:pPr/>
              <a:t>14</a:t>
            </a:fld>
            <a:endParaRPr lang="es-AR"/>
          </a:p>
        </p:txBody>
      </p:sp>
      <p:sp>
        <p:nvSpPr>
          <p:cNvPr id="5" name="4 Marcador de pie de página"/>
          <p:cNvSpPr>
            <a:spLocks noGrp="1"/>
          </p:cNvSpPr>
          <p:nvPr>
            <p:ph type="ftr" sz="quarter" idx="11"/>
          </p:nvPr>
        </p:nvSpPr>
        <p:spPr/>
        <p:txBody>
          <a:bodyPr/>
          <a:lstStyle/>
          <a:p>
            <a:r>
              <a:rPr lang="es-AR"/>
              <a:t>Pastor Armando Acosta 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a:p>
        </p:txBody>
      </p:sp>
      <p:sp>
        <p:nvSpPr>
          <p:cNvPr id="3" name="2 Marcador de contenido"/>
          <p:cNvSpPr>
            <a:spLocks noGrp="1"/>
          </p:cNvSpPr>
          <p:nvPr>
            <p:ph idx="1"/>
          </p:nvPr>
        </p:nvSpPr>
        <p:spPr/>
        <p:txBody>
          <a:bodyPr>
            <a:normAutofit/>
          </a:bodyPr>
          <a:lstStyle/>
          <a:p>
            <a:r>
              <a:rPr lang="es-MX" dirty="0">
                <a:solidFill>
                  <a:schemeClr val="tx1"/>
                </a:solidFill>
              </a:rPr>
              <a:t>Durante mas de 70 años, desde 1305, los papas se eligieron bajo las ordenes de los reyes de Francia y estaban subordinados a su voluntad.</a:t>
            </a:r>
          </a:p>
          <a:p>
            <a:r>
              <a:rPr lang="es-MX" dirty="0">
                <a:solidFill>
                  <a:schemeClr val="tx1"/>
                </a:solidFill>
              </a:rPr>
              <a:t>Del 1305 al 1378 se le conoce como la CAUTIVIDAD BABILONICA. Por orden del rey de Francia la sede papal se traslado de Roma a </a:t>
            </a:r>
            <a:r>
              <a:rPr lang="es-MX" dirty="0" err="1">
                <a:solidFill>
                  <a:schemeClr val="tx1"/>
                </a:solidFill>
              </a:rPr>
              <a:t>Aviñon</a:t>
            </a:r>
            <a:r>
              <a:rPr lang="es-MX" dirty="0">
                <a:solidFill>
                  <a:schemeClr val="tx1"/>
                </a:solidFill>
              </a:rPr>
              <a:t>, al sur de Francia.</a:t>
            </a:r>
          </a:p>
          <a:p>
            <a:r>
              <a:rPr lang="es-MX" dirty="0">
                <a:solidFill>
                  <a:schemeClr val="tx1"/>
                </a:solidFill>
              </a:rPr>
              <a:t>Los papas se convirtieron en jefes nominales sin verdadera influencia o poder bajo el gobierno </a:t>
            </a:r>
            <a:r>
              <a:rPr lang="es-MX" dirty="0" err="1">
                <a:solidFill>
                  <a:schemeClr val="tx1"/>
                </a:solidFill>
              </a:rPr>
              <a:t>frances</a:t>
            </a:r>
            <a:r>
              <a:rPr lang="es-MX" dirty="0">
                <a:solidFill>
                  <a:schemeClr val="tx1"/>
                </a:solidFill>
              </a:rPr>
              <a:t>.</a:t>
            </a:r>
          </a:p>
          <a:p>
            <a:r>
              <a:rPr lang="es-MX" dirty="0">
                <a:solidFill>
                  <a:schemeClr val="tx1"/>
                </a:solidFill>
              </a:rPr>
              <a:t>En 1378 el papa reinante, Gregorio XI,  </a:t>
            </a:r>
            <a:r>
              <a:rPr lang="es-MX" dirty="0" err="1">
                <a:solidFill>
                  <a:schemeClr val="tx1"/>
                </a:solidFill>
              </a:rPr>
              <a:t>volvio</a:t>
            </a:r>
            <a:r>
              <a:rPr lang="es-MX" dirty="0">
                <a:solidFill>
                  <a:schemeClr val="tx1"/>
                </a:solidFill>
              </a:rPr>
              <a:t> a Roma y en el 1414 se celebro el concilio de Constanza para decidir entre las reclamaciones de cuatro papas. </a:t>
            </a:r>
          </a:p>
          <a:p>
            <a:r>
              <a:rPr lang="es-MX" dirty="0">
                <a:solidFill>
                  <a:schemeClr val="tx1"/>
                </a:solidFill>
              </a:rPr>
              <a:t>Todos depusieron y se escogió uno nuevo y desde 1378 los papas han continuado morando en Roma.</a:t>
            </a:r>
          </a:p>
        </p:txBody>
      </p:sp>
      <p:sp>
        <p:nvSpPr>
          <p:cNvPr id="4" name="3 Marcador de número de diapositiva"/>
          <p:cNvSpPr>
            <a:spLocks noGrp="1"/>
          </p:cNvSpPr>
          <p:nvPr>
            <p:ph type="sldNum" sz="quarter" idx="12"/>
          </p:nvPr>
        </p:nvSpPr>
        <p:spPr/>
        <p:txBody>
          <a:bodyPr/>
          <a:lstStyle/>
          <a:p>
            <a:fld id="{8802B4D4-3C25-4ABE-8EBB-B5FD352F9682}" type="slidenum">
              <a:rPr lang="es-AR" smtClean="0"/>
              <a:pPr/>
              <a:t>15</a:t>
            </a:fld>
            <a:endParaRPr lang="es-AR"/>
          </a:p>
        </p:txBody>
      </p:sp>
      <p:sp>
        <p:nvSpPr>
          <p:cNvPr id="5" name="4 Marcador de pie de página"/>
          <p:cNvSpPr>
            <a:spLocks noGrp="1"/>
          </p:cNvSpPr>
          <p:nvPr>
            <p:ph type="ftr" sz="quarter" idx="11"/>
          </p:nvPr>
        </p:nvSpPr>
        <p:spPr/>
        <p:txBody>
          <a:bodyPr/>
          <a:lstStyle/>
          <a:p>
            <a:r>
              <a:rPr lang="es-AR"/>
              <a:t>Pastor Armando Acosta 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a:solidFill>
                  <a:schemeClr val="tx1"/>
                </a:solidFill>
              </a:rPr>
              <a:t>El Poder </a:t>
            </a:r>
            <a:r>
              <a:rPr lang="es-MX" dirty="0" err="1">
                <a:solidFill>
                  <a:schemeClr val="tx1"/>
                </a:solidFill>
              </a:rPr>
              <a:t>Musulman</a:t>
            </a:r>
            <a:endParaRPr lang="es-MX" dirty="0">
              <a:solidFill>
                <a:schemeClr val="tx1"/>
              </a:solidFill>
            </a:endParaRPr>
          </a:p>
        </p:txBody>
      </p:sp>
      <p:sp>
        <p:nvSpPr>
          <p:cNvPr id="3" name="2 Marcador de contenido"/>
          <p:cNvSpPr>
            <a:spLocks noGrp="1"/>
          </p:cNvSpPr>
          <p:nvPr>
            <p:ph idx="1"/>
          </p:nvPr>
        </p:nvSpPr>
        <p:spPr/>
        <p:txBody>
          <a:bodyPr/>
          <a:lstStyle/>
          <a:p>
            <a:r>
              <a:rPr lang="es-MX" dirty="0">
                <a:solidFill>
                  <a:schemeClr val="tx1"/>
                </a:solidFill>
              </a:rPr>
              <a:t>Fundado por Mahoma al principio del siglo VI, arrebatando las provincias de los emperadores griegos de Constantinopla hasta su extinción final.</a:t>
            </a:r>
          </a:p>
          <a:p>
            <a:r>
              <a:rPr lang="es-MX" dirty="0">
                <a:solidFill>
                  <a:schemeClr val="tx1"/>
                </a:solidFill>
              </a:rPr>
              <a:t>Mahoma nació en la Meca, Arabia en el 570 d.C. y a los 40 años empezó su carrera como profeta. Huyo de la Meca en el 622 y logro poner bajo su religión a todas las tribus árabes esparcidas y regreso a la Meca como conquistador.</a:t>
            </a:r>
          </a:p>
          <a:p>
            <a:r>
              <a:rPr lang="es-MX" dirty="0">
                <a:solidFill>
                  <a:schemeClr val="tx1"/>
                </a:solidFill>
              </a:rPr>
              <a:t>Murió en el 632 d.C. como profeta y gobernante aceptado por toda Arabia. Su religión se denomina Islamismo que significa Sumisión u obediencia a la voluntad de Dios.</a:t>
            </a:r>
          </a:p>
        </p:txBody>
      </p:sp>
      <p:sp>
        <p:nvSpPr>
          <p:cNvPr id="4" name="3 Marcador de número de diapositiva"/>
          <p:cNvSpPr>
            <a:spLocks noGrp="1"/>
          </p:cNvSpPr>
          <p:nvPr>
            <p:ph type="sldNum" sz="quarter" idx="12"/>
          </p:nvPr>
        </p:nvSpPr>
        <p:spPr/>
        <p:txBody>
          <a:bodyPr/>
          <a:lstStyle/>
          <a:p>
            <a:fld id="{8802B4D4-3C25-4ABE-8EBB-B5FD352F9682}" type="slidenum">
              <a:rPr lang="es-AR" smtClean="0"/>
              <a:pPr/>
              <a:t>16</a:t>
            </a:fld>
            <a:endParaRPr lang="es-AR"/>
          </a:p>
        </p:txBody>
      </p:sp>
      <p:sp>
        <p:nvSpPr>
          <p:cNvPr id="5" name="4 Marcador de pie de página"/>
          <p:cNvSpPr>
            <a:spLocks noGrp="1"/>
          </p:cNvSpPr>
          <p:nvPr>
            <p:ph type="ftr" sz="quarter" idx="11"/>
          </p:nvPr>
        </p:nvSpPr>
        <p:spPr/>
        <p:txBody>
          <a:bodyPr/>
          <a:lstStyle/>
          <a:p>
            <a:r>
              <a:rPr lang="es-AR"/>
              <a:t>Pastor Armando Acosta 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a:solidFill>
                  <a:schemeClr val="tx1"/>
                </a:solidFill>
              </a:rPr>
              <a:t>Sus artículos de Fe</a:t>
            </a:r>
          </a:p>
        </p:txBody>
      </p:sp>
      <p:sp>
        <p:nvSpPr>
          <p:cNvPr id="3" name="2 Marcador de contenido"/>
          <p:cNvSpPr>
            <a:spLocks noGrp="1"/>
          </p:cNvSpPr>
          <p:nvPr>
            <p:ph idx="1"/>
          </p:nvPr>
        </p:nvSpPr>
        <p:spPr/>
        <p:txBody>
          <a:bodyPr>
            <a:normAutofit/>
          </a:bodyPr>
          <a:lstStyle/>
          <a:p>
            <a:r>
              <a:rPr lang="es-MX" dirty="0">
                <a:solidFill>
                  <a:schemeClr val="tx1"/>
                </a:solidFill>
              </a:rPr>
              <a:t>1.- Hay un solo Dios al que llaman Ala.</a:t>
            </a:r>
          </a:p>
          <a:p>
            <a:r>
              <a:rPr lang="es-MX" dirty="0">
                <a:solidFill>
                  <a:schemeClr val="tx1"/>
                </a:solidFill>
              </a:rPr>
              <a:t>2.- Todos los hechos buenos o malos Dios los ha preestablecido por lo tanto cada acto se lleva a cabo por voluntad divina.</a:t>
            </a:r>
          </a:p>
          <a:p>
            <a:r>
              <a:rPr lang="es-MX" dirty="0">
                <a:solidFill>
                  <a:schemeClr val="tx1"/>
                </a:solidFill>
              </a:rPr>
              <a:t>3.- Hay multitud de ángeles invisibles buenos y malos que se relacionan con los hombres.</a:t>
            </a:r>
          </a:p>
          <a:p>
            <a:r>
              <a:rPr lang="es-MX" dirty="0">
                <a:solidFill>
                  <a:schemeClr val="tx1"/>
                </a:solidFill>
              </a:rPr>
              <a:t>4.- Dios entrego su voluntad en el Corán, una serie de mensajes comunicados a Mahoma por medio del ángel Gabriel.</a:t>
            </a:r>
          </a:p>
          <a:p>
            <a:r>
              <a:rPr lang="es-MX" dirty="0">
                <a:solidFill>
                  <a:schemeClr val="tx1"/>
                </a:solidFill>
              </a:rPr>
              <a:t>5.- Dios envió profetas inspirados a los hombres, los mas grandes fueron Adán, Moisés, Jesús y sobre todos ellos Mahoma.</a:t>
            </a:r>
          </a:p>
          <a:p>
            <a:r>
              <a:rPr lang="es-MX" dirty="0">
                <a:solidFill>
                  <a:schemeClr val="tx1"/>
                </a:solidFill>
              </a:rPr>
              <a:t>6.- En el mas allá habrá una resurrección final, el juicio y el cielo o el infierno para cada hombre.</a:t>
            </a:r>
          </a:p>
        </p:txBody>
      </p:sp>
      <p:sp>
        <p:nvSpPr>
          <p:cNvPr id="4" name="3 Marcador de número de diapositiva"/>
          <p:cNvSpPr>
            <a:spLocks noGrp="1"/>
          </p:cNvSpPr>
          <p:nvPr>
            <p:ph type="sldNum" sz="quarter" idx="12"/>
          </p:nvPr>
        </p:nvSpPr>
        <p:spPr/>
        <p:txBody>
          <a:bodyPr/>
          <a:lstStyle/>
          <a:p>
            <a:fld id="{8802B4D4-3C25-4ABE-8EBB-B5FD352F9682}" type="slidenum">
              <a:rPr lang="es-AR" smtClean="0"/>
              <a:pPr/>
              <a:t>17</a:t>
            </a:fld>
            <a:endParaRPr lang="es-AR"/>
          </a:p>
        </p:txBody>
      </p:sp>
      <p:sp>
        <p:nvSpPr>
          <p:cNvPr id="5" name="4 Marcador de pie de página"/>
          <p:cNvSpPr>
            <a:spLocks noGrp="1"/>
          </p:cNvSpPr>
          <p:nvPr>
            <p:ph type="ftr" sz="quarter" idx="11"/>
          </p:nvPr>
        </p:nvSpPr>
        <p:spPr/>
        <p:txBody>
          <a:bodyPr/>
          <a:lstStyle/>
          <a:p>
            <a:r>
              <a:rPr lang="es-AR"/>
              <a:t>Pastor Armando Acosta 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a:p>
        </p:txBody>
      </p:sp>
      <p:sp>
        <p:nvSpPr>
          <p:cNvPr id="3" name="2 Marcador de contenido"/>
          <p:cNvSpPr>
            <a:spLocks noGrp="1"/>
          </p:cNvSpPr>
          <p:nvPr>
            <p:ph idx="1"/>
          </p:nvPr>
        </p:nvSpPr>
        <p:spPr/>
        <p:txBody>
          <a:bodyPr/>
          <a:lstStyle/>
          <a:p>
            <a:r>
              <a:rPr lang="es-MX" dirty="0">
                <a:solidFill>
                  <a:schemeClr val="tx1"/>
                </a:solidFill>
              </a:rPr>
              <a:t>7.- El concepto mahometano de Dios se basa mas bien en el Antiguo Testamento. Para la mentalidad </a:t>
            </a:r>
            <a:r>
              <a:rPr lang="es-MX" dirty="0" err="1">
                <a:solidFill>
                  <a:schemeClr val="tx1"/>
                </a:solidFill>
              </a:rPr>
              <a:t>arabe</a:t>
            </a:r>
            <a:r>
              <a:rPr lang="es-MX" dirty="0">
                <a:solidFill>
                  <a:schemeClr val="tx1"/>
                </a:solidFill>
              </a:rPr>
              <a:t>, Dios es un déspota oriental implacable y terrible sin amor para la humanidad.</a:t>
            </a:r>
          </a:p>
          <a:p>
            <a:r>
              <a:rPr lang="es-MX" dirty="0">
                <a:solidFill>
                  <a:schemeClr val="tx1"/>
                </a:solidFill>
              </a:rPr>
              <a:t>8.- El Islamismo deja a Cristo Fuera de su sistema, ya que para el sistema islámico no es el Señor del reino celestial ni el Hijo de Dios, es solo un profeta inferior al mismo Mahoma.</a:t>
            </a:r>
          </a:p>
          <a:p>
            <a:r>
              <a:rPr lang="es-MX" dirty="0">
                <a:solidFill>
                  <a:schemeClr val="tx1"/>
                </a:solidFill>
              </a:rPr>
              <a:t>9.- Su concepto del cielo, la morada de los bienaventurados en la vida venidera es falto de espiritualidad y es mas un paraíso de la sensualidad.</a:t>
            </a:r>
          </a:p>
        </p:txBody>
      </p:sp>
      <p:sp>
        <p:nvSpPr>
          <p:cNvPr id="4" name="3 Marcador de número de diapositiva"/>
          <p:cNvSpPr>
            <a:spLocks noGrp="1"/>
          </p:cNvSpPr>
          <p:nvPr>
            <p:ph type="sldNum" sz="quarter" idx="12"/>
          </p:nvPr>
        </p:nvSpPr>
        <p:spPr/>
        <p:txBody>
          <a:bodyPr/>
          <a:lstStyle/>
          <a:p>
            <a:fld id="{8802B4D4-3C25-4ABE-8EBB-B5FD352F9682}" type="slidenum">
              <a:rPr lang="es-AR" smtClean="0"/>
              <a:pPr/>
              <a:t>18</a:t>
            </a:fld>
            <a:endParaRPr lang="es-AR"/>
          </a:p>
        </p:txBody>
      </p:sp>
      <p:sp>
        <p:nvSpPr>
          <p:cNvPr id="5" name="4 Marcador de pie de página"/>
          <p:cNvSpPr>
            <a:spLocks noGrp="1"/>
          </p:cNvSpPr>
          <p:nvPr>
            <p:ph type="ftr" sz="quarter" idx="11"/>
          </p:nvPr>
        </p:nvSpPr>
        <p:spPr/>
        <p:txBody>
          <a:bodyPr/>
          <a:lstStyle/>
          <a:p>
            <a:r>
              <a:rPr lang="es-AR"/>
              <a:t>Pastor Armando Acosta 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a:solidFill>
                  <a:schemeClr val="tx1"/>
                </a:solidFill>
              </a:rPr>
              <a:t>El Santo imperio Romano</a:t>
            </a:r>
          </a:p>
        </p:txBody>
      </p:sp>
      <p:sp>
        <p:nvSpPr>
          <p:cNvPr id="3" name="2 Marcador de contenido"/>
          <p:cNvSpPr>
            <a:spLocks noGrp="1"/>
          </p:cNvSpPr>
          <p:nvPr>
            <p:ph idx="1"/>
          </p:nvPr>
        </p:nvSpPr>
        <p:spPr/>
        <p:txBody>
          <a:bodyPr>
            <a:normAutofit lnSpcReduction="10000"/>
          </a:bodyPr>
          <a:lstStyle/>
          <a:p>
            <a:r>
              <a:rPr lang="es-MX" dirty="0">
                <a:solidFill>
                  <a:schemeClr val="tx1"/>
                </a:solidFill>
              </a:rPr>
              <a:t>A fines del Siglo octavo se </a:t>
            </a:r>
            <a:r>
              <a:rPr lang="es-MX" dirty="0" err="1">
                <a:solidFill>
                  <a:schemeClr val="tx1"/>
                </a:solidFill>
              </a:rPr>
              <a:t>surgio</a:t>
            </a:r>
            <a:r>
              <a:rPr lang="es-MX" dirty="0">
                <a:solidFill>
                  <a:schemeClr val="tx1"/>
                </a:solidFill>
              </a:rPr>
              <a:t> Carlos </a:t>
            </a:r>
            <a:r>
              <a:rPr lang="es-MX" dirty="0" err="1">
                <a:solidFill>
                  <a:schemeClr val="tx1"/>
                </a:solidFill>
              </a:rPr>
              <a:t>I,el</a:t>
            </a:r>
            <a:r>
              <a:rPr lang="es-MX" dirty="0">
                <a:solidFill>
                  <a:schemeClr val="tx1"/>
                </a:solidFill>
              </a:rPr>
              <a:t> Grande(742-814) Los germanos lo llamaban Carlos el Grande y los francos Carlomagno. Era nieto de Carlos Martel quien </a:t>
            </a:r>
            <a:r>
              <a:rPr lang="es-MX" dirty="0" err="1">
                <a:solidFill>
                  <a:schemeClr val="tx1"/>
                </a:solidFill>
              </a:rPr>
              <a:t>vencio</a:t>
            </a:r>
            <a:r>
              <a:rPr lang="es-MX" dirty="0">
                <a:solidFill>
                  <a:schemeClr val="tx1"/>
                </a:solidFill>
              </a:rPr>
              <a:t> a los musulmanes en la batalla de Tours en el 732.</a:t>
            </a:r>
          </a:p>
          <a:p>
            <a:r>
              <a:rPr lang="es-MX" dirty="0">
                <a:solidFill>
                  <a:schemeClr val="tx1"/>
                </a:solidFill>
              </a:rPr>
              <a:t>Al visitar Roma en el 800 d.C. el papa León III lo corono como Carlos Augusto, emperador de Roma.</a:t>
            </a:r>
          </a:p>
          <a:p>
            <a:r>
              <a:rPr lang="es-MX" dirty="0">
                <a:solidFill>
                  <a:schemeClr val="tx1"/>
                </a:solidFill>
              </a:rPr>
              <a:t>Por muchos siglos hubo fuerte rivalidad entre emperadores y papas. Los emperadores pretendían gobernar a la Iglesia y esta trataba de dominar al imperio.</a:t>
            </a:r>
          </a:p>
          <a:p>
            <a:r>
              <a:rPr lang="es-MX" dirty="0">
                <a:solidFill>
                  <a:schemeClr val="tx1"/>
                </a:solidFill>
              </a:rPr>
              <a:t>Carlomagno estableció el Santo Imperio Romano ocupando el lugar del antiguo imperio en forma separada de los emperadores de Constantinopla. Un imperio independiente necesitaba una iglesia independiente, dando lugar, con esto, a la separación de la iglesia Latina y Griega.</a:t>
            </a:r>
          </a:p>
        </p:txBody>
      </p:sp>
      <p:sp>
        <p:nvSpPr>
          <p:cNvPr id="4" name="3 Marcador de número de diapositiva"/>
          <p:cNvSpPr>
            <a:spLocks noGrp="1"/>
          </p:cNvSpPr>
          <p:nvPr>
            <p:ph type="sldNum" sz="quarter" idx="12"/>
          </p:nvPr>
        </p:nvSpPr>
        <p:spPr/>
        <p:txBody>
          <a:bodyPr/>
          <a:lstStyle/>
          <a:p>
            <a:fld id="{8802B4D4-3C25-4ABE-8EBB-B5FD352F9682}" type="slidenum">
              <a:rPr lang="es-AR" smtClean="0"/>
              <a:pPr/>
              <a:t>19</a:t>
            </a:fld>
            <a:endParaRPr lang="es-AR"/>
          </a:p>
        </p:txBody>
      </p:sp>
      <p:sp>
        <p:nvSpPr>
          <p:cNvPr id="5" name="4 Marcador de pie de página"/>
          <p:cNvSpPr>
            <a:spLocks noGrp="1"/>
          </p:cNvSpPr>
          <p:nvPr>
            <p:ph type="ftr" sz="quarter" idx="11"/>
          </p:nvPr>
        </p:nvSpPr>
        <p:spPr/>
        <p:txBody>
          <a:bodyPr/>
          <a:lstStyle/>
          <a:p>
            <a:r>
              <a:rPr lang="es-AR"/>
              <a:t>Pastor Armando Acosta 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pie de página 3">
            <a:extLst>
              <a:ext uri="{FF2B5EF4-FFF2-40B4-BE49-F238E27FC236}">
                <a16:creationId xmlns:a16="http://schemas.microsoft.com/office/drawing/2014/main" id="{5E50ABA2-BBC5-3078-7AC2-EA336EF43BE5}"/>
              </a:ext>
            </a:extLst>
          </p:cNvPr>
          <p:cNvSpPr>
            <a:spLocks noGrp="1"/>
          </p:cNvSpPr>
          <p:nvPr>
            <p:ph type="ftr" sz="quarter" idx="11"/>
          </p:nvPr>
        </p:nvSpPr>
        <p:spPr/>
        <p:txBody>
          <a:bodyPr/>
          <a:lstStyle/>
          <a:p>
            <a:r>
              <a:rPr lang="es-AR"/>
              <a:t>Pastor Armando Acosta S.</a:t>
            </a:r>
          </a:p>
        </p:txBody>
      </p:sp>
      <p:pic>
        <p:nvPicPr>
          <p:cNvPr id="10" name="Imagen 9" descr="Dibujo de una persona&#10;&#10;Descripción generada automáticamente con confianza media">
            <a:extLst>
              <a:ext uri="{FF2B5EF4-FFF2-40B4-BE49-F238E27FC236}">
                <a16:creationId xmlns:a16="http://schemas.microsoft.com/office/drawing/2014/main" id="{16032E6A-162B-F141-80D8-C3145BAD540D}"/>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191344" y="199286"/>
            <a:ext cx="6048672" cy="3206874"/>
          </a:xfrm>
          <a:prstGeom prst="rect">
            <a:avLst/>
          </a:prstGeom>
        </p:spPr>
      </p:pic>
      <p:pic>
        <p:nvPicPr>
          <p:cNvPr id="3" name="Imagen 2" descr="Vista de una ciudad desde lo alto de una montaña&#10;&#10;Descripción generada automáticamente">
            <a:extLst>
              <a:ext uri="{FF2B5EF4-FFF2-40B4-BE49-F238E27FC236}">
                <a16:creationId xmlns:a16="http://schemas.microsoft.com/office/drawing/2014/main" id="{B0349E80-ABCA-6960-1231-2C1022EABD07}"/>
              </a:ext>
            </a:extLst>
          </p:cNvPr>
          <p:cNvPicPr>
            <a:picLocks noChangeAspect="1"/>
          </p:cNvPicPr>
          <p:nvPr/>
        </p:nvPicPr>
        <p:blipFill>
          <a:blip r:embed="rId4">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6096000" y="2297396"/>
            <a:ext cx="6018944" cy="3852124"/>
          </a:xfrm>
          <a:prstGeom prst="rect">
            <a:avLst/>
          </a:prstGeom>
        </p:spPr>
      </p:pic>
      <p:sp>
        <p:nvSpPr>
          <p:cNvPr id="6" name="Flecha: curvada hacia la derecha 5">
            <a:extLst>
              <a:ext uri="{FF2B5EF4-FFF2-40B4-BE49-F238E27FC236}">
                <a16:creationId xmlns:a16="http://schemas.microsoft.com/office/drawing/2014/main" id="{68BB36F3-8136-EC8C-87F0-460F009AE7EF}"/>
              </a:ext>
            </a:extLst>
          </p:cNvPr>
          <p:cNvSpPr/>
          <p:nvPr/>
        </p:nvSpPr>
        <p:spPr>
          <a:xfrm rot="17448400">
            <a:off x="4883575" y="1370627"/>
            <a:ext cx="1408080" cy="6163146"/>
          </a:xfrm>
          <a:prstGeom prst="curvedRightArrow">
            <a:avLst>
              <a:gd name="adj1" fmla="val 25000"/>
              <a:gd name="adj2" fmla="val 50000"/>
              <a:gd name="adj3" fmla="val 2979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spTree>
    <p:extLst>
      <p:ext uri="{BB962C8B-B14F-4D97-AF65-F5344CB8AC3E}">
        <p14:creationId xmlns:p14="http://schemas.microsoft.com/office/powerpoint/2010/main" val="12995468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a:p>
        </p:txBody>
      </p:sp>
      <p:pic>
        <p:nvPicPr>
          <p:cNvPr id="6" name="5 Marcador de contenido" descr="EUROPA+EDAD+MEDIA.jpg"/>
          <p:cNvPicPr>
            <a:picLocks noGrp="1" noChangeAspect="1"/>
          </p:cNvPicPr>
          <p:nvPr>
            <p:ph idx="1"/>
          </p:nvPr>
        </p:nvPicPr>
        <p:blipFill>
          <a:blip r:embed="rId2" cstate="print"/>
          <a:stretch>
            <a:fillRect/>
          </a:stretch>
        </p:blipFill>
        <p:spPr>
          <a:xfrm>
            <a:off x="2207568" y="1600201"/>
            <a:ext cx="7632848" cy="4525963"/>
          </a:xfrm>
        </p:spPr>
      </p:pic>
      <p:sp>
        <p:nvSpPr>
          <p:cNvPr id="4" name="3 Marcador de pie de página"/>
          <p:cNvSpPr>
            <a:spLocks noGrp="1"/>
          </p:cNvSpPr>
          <p:nvPr>
            <p:ph type="ftr" sz="quarter" idx="11"/>
          </p:nvPr>
        </p:nvSpPr>
        <p:spPr/>
        <p:txBody>
          <a:bodyPr/>
          <a:lstStyle/>
          <a:p>
            <a:r>
              <a:rPr lang="es-AR"/>
              <a:t>Pastor Armando Acosta S.</a:t>
            </a:r>
          </a:p>
        </p:txBody>
      </p:sp>
      <p:sp>
        <p:nvSpPr>
          <p:cNvPr id="5" name="4 Marcador de número de diapositiva"/>
          <p:cNvSpPr>
            <a:spLocks noGrp="1"/>
          </p:cNvSpPr>
          <p:nvPr>
            <p:ph type="sldNum" sz="quarter" idx="12"/>
          </p:nvPr>
        </p:nvSpPr>
        <p:spPr/>
        <p:txBody>
          <a:bodyPr/>
          <a:lstStyle/>
          <a:p>
            <a:fld id="{8802B4D4-3C25-4ABE-8EBB-B5FD352F9682}" type="slidenum">
              <a:rPr lang="es-AR" smtClean="0"/>
              <a:pPr/>
              <a:t>20</a:t>
            </a:fld>
            <a:endParaRPr lang="es-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991544" y="188640"/>
            <a:ext cx="8229600" cy="1111664"/>
          </a:xfrm>
        </p:spPr>
        <p:txBody>
          <a:bodyPr>
            <a:noAutofit/>
          </a:bodyPr>
          <a:lstStyle/>
          <a:p>
            <a:r>
              <a:rPr lang="es-ES" sz="4400" dirty="0">
                <a:solidFill>
                  <a:schemeClr val="tx1"/>
                </a:solidFill>
              </a:rPr>
              <a:t>FUERZAS QUE ANTECEDIERON A LA </a:t>
            </a:r>
            <a:br>
              <a:rPr lang="es-ES" sz="4400" dirty="0">
                <a:solidFill>
                  <a:schemeClr val="tx1"/>
                </a:solidFill>
              </a:rPr>
            </a:br>
            <a:r>
              <a:rPr lang="es-ES" sz="4400" dirty="0">
                <a:solidFill>
                  <a:schemeClr val="tx1"/>
                </a:solidFill>
              </a:rPr>
              <a:t>REFORMA EN ALEMANIA</a:t>
            </a:r>
            <a:endParaRPr lang="es-AR" sz="4400" dirty="0">
              <a:solidFill>
                <a:schemeClr val="tx1"/>
              </a:solidFill>
            </a:endParaRPr>
          </a:p>
        </p:txBody>
      </p:sp>
      <p:sp>
        <p:nvSpPr>
          <p:cNvPr id="3" name="2 Marcador de contenido"/>
          <p:cNvSpPr>
            <a:spLocks noGrp="1"/>
          </p:cNvSpPr>
          <p:nvPr>
            <p:ph idx="1"/>
          </p:nvPr>
        </p:nvSpPr>
        <p:spPr/>
        <p:txBody>
          <a:bodyPr>
            <a:normAutofit lnSpcReduction="10000"/>
          </a:bodyPr>
          <a:lstStyle/>
          <a:p>
            <a:r>
              <a:rPr lang="es-ES" dirty="0">
                <a:solidFill>
                  <a:schemeClr val="tx1"/>
                </a:solidFill>
              </a:rPr>
              <a:t>PODRIAMOS  HACER MENCION DE TRES FUERZAS PRINCIPALES QUE ANTECEDIERON A LA REFORMA:</a:t>
            </a:r>
          </a:p>
          <a:p>
            <a:endParaRPr lang="es-ES" dirty="0">
              <a:solidFill>
                <a:schemeClr val="tx1"/>
              </a:solidFill>
            </a:endParaRPr>
          </a:p>
          <a:p>
            <a:r>
              <a:rPr lang="es-ES" dirty="0">
                <a:solidFill>
                  <a:schemeClr val="tx1"/>
                </a:solidFill>
              </a:rPr>
              <a:t>1.- EL RENACIMIENTO CONOCIDO TAMBIEN COMO EL DESPERTAR DE EUROPA.</a:t>
            </a:r>
          </a:p>
          <a:p>
            <a:r>
              <a:rPr lang="es-ES" dirty="0">
                <a:solidFill>
                  <a:schemeClr val="tx1"/>
                </a:solidFill>
              </a:rPr>
              <a:t>EL SURGIMIENTO DE UN INTERES EN LA LITERATURA EL ARTE Y LA CIENCIA CON UN LIDERAZGO LAICO SOBRE TODA ITALIA. NO ERA UN MOVIMIENTO RELIGIOSO SINO LITERARIO , ESCEPTICO E INVESTIGADOR.</a:t>
            </a:r>
          </a:p>
          <a:p>
            <a:r>
              <a:rPr lang="es-ES" dirty="0">
                <a:solidFill>
                  <a:schemeClr val="tx1"/>
                </a:solidFill>
              </a:rPr>
              <a:t>HACIA EL NORTE DE LOS ALPES, EN ALEMANIA, INGLATERRA Y FRANCIA ERA MAS RELIGIOSO CON UN INTERES EN LAS ESCRITURAS Y UNA INVESTIGACION DE LOS VERDADEROS FUNDAMENTOS DE LA FE., A PARTE DE LOS DOGMAS DE ROMA.</a:t>
            </a:r>
          </a:p>
          <a:p>
            <a:r>
              <a:rPr lang="es-ES" dirty="0">
                <a:solidFill>
                  <a:schemeClr val="tx1"/>
                </a:solidFill>
              </a:rPr>
              <a:t>POR TODAS PARTES EL RENACIMIENTO ESTABA DEBILITANDO A LA IGLESIA CATOLICA.</a:t>
            </a:r>
            <a:endParaRPr lang="es-AR" dirty="0">
              <a:solidFill>
                <a:schemeClr val="tx1"/>
              </a:solidFill>
            </a:endParaRPr>
          </a:p>
        </p:txBody>
      </p:sp>
      <p:sp>
        <p:nvSpPr>
          <p:cNvPr id="4" name="3 Marcador de número de diapositiva"/>
          <p:cNvSpPr>
            <a:spLocks noGrp="1"/>
          </p:cNvSpPr>
          <p:nvPr>
            <p:ph type="sldNum" sz="quarter" idx="12"/>
          </p:nvPr>
        </p:nvSpPr>
        <p:spPr/>
        <p:txBody>
          <a:bodyPr/>
          <a:lstStyle/>
          <a:p>
            <a:fld id="{8802B4D4-3C25-4ABE-8EBB-B5FD352F9682}" type="slidenum">
              <a:rPr lang="es-AR" smtClean="0"/>
              <a:pPr/>
              <a:t>21</a:t>
            </a:fld>
            <a:endParaRPr lang="es-AR"/>
          </a:p>
        </p:txBody>
      </p:sp>
      <p:sp>
        <p:nvSpPr>
          <p:cNvPr id="5" name="4 Marcador de pie de página"/>
          <p:cNvSpPr>
            <a:spLocks noGrp="1"/>
          </p:cNvSpPr>
          <p:nvPr>
            <p:ph type="ftr" sz="quarter" idx="11"/>
          </p:nvPr>
        </p:nvSpPr>
        <p:spPr/>
        <p:txBody>
          <a:bodyPr/>
          <a:lstStyle/>
          <a:p>
            <a:r>
              <a:rPr lang="es-AR"/>
              <a:t>Pastor Armando Acosta S.</a:t>
            </a:r>
          </a:p>
        </p:txBody>
      </p:sp>
    </p:spTree>
    <p:extLst>
      <p:ext uri="{BB962C8B-B14F-4D97-AF65-F5344CB8AC3E}">
        <p14:creationId xmlns:p14="http://schemas.microsoft.com/office/powerpoint/2010/main" val="9231546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ES" sz="4400" dirty="0">
                <a:solidFill>
                  <a:schemeClr val="tx1"/>
                </a:solidFill>
              </a:rPr>
              <a:t>FUERZAS QUE ANTECEDIERON A LA</a:t>
            </a:r>
            <a:br>
              <a:rPr lang="es-ES" sz="4400" dirty="0">
                <a:solidFill>
                  <a:schemeClr val="tx1"/>
                </a:solidFill>
              </a:rPr>
            </a:br>
            <a:r>
              <a:rPr lang="es-ES" sz="4400" dirty="0">
                <a:solidFill>
                  <a:schemeClr val="tx1"/>
                </a:solidFill>
              </a:rPr>
              <a:t> REFORMA EN ALEMANIA</a:t>
            </a:r>
            <a:endParaRPr lang="es-AR" sz="4400" dirty="0">
              <a:solidFill>
                <a:schemeClr val="tx1"/>
              </a:solidFill>
            </a:endParaRPr>
          </a:p>
        </p:txBody>
      </p:sp>
      <p:sp>
        <p:nvSpPr>
          <p:cNvPr id="3" name="2 Marcador de contenido"/>
          <p:cNvSpPr>
            <a:spLocks noGrp="1"/>
          </p:cNvSpPr>
          <p:nvPr>
            <p:ph idx="1"/>
          </p:nvPr>
        </p:nvSpPr>
        <p:spPr/>
        <p:txBody>
          <a:bodyPr/>
          <a:lstStyle/>
          <a:p>
            <a:r>
              <a:rPr lang="es-ES" dirty="0">
                <a:solidFill>
                  <a:schemeClr val="tx1"/>
                </a:solidFill>
              </a:rPr>
              <a:t>2.- LA INVENCION DE LA IMPRENTA VINO A SER UN HERALDO Y UN ALIADO DE LA REFORMA. GUTENBERG EN MAGUNCIA, EN 1455 DIO LUGAR A ESTE INVENTO QUE PUSO  A LAS ESCRITURAS EN USO COMUN Y CONDUJO A LA TRADUCCION Y CIRCULACION EN TODOS LOS IDIOMAS EUROPEOS. LA GENTE QUE AHORA PODIA LEER EL N.T. SE DABA CUENTA DE QUE LA IGLESIA PAPAL ESTABA MUY LEJOS DEL IDEAL DEL N.T.</a:t>
            </a:r>
          </a:p>
          <a:p>
            <a:r>
              <a:rPr lang="es-ES" dirty="0">
                <a:solidFill>
                  <a:srgbClr val="FF0000"/>
                </a:solidFill>
              </a:rPr>
              <a:t>ADEMAS PERMITIO QUE SE ESCRIBIERAN Y DISTRIBUYERAN LIBROS Y FOLLETO DE LOS REFORMADORES EN CANTIDADES MAYUSCULAS.</a:t>
            </a:r>
            <a:endParaRPr lang="es-AR" dirty="0">
              <a:solidFill>
                <a:srgbClr val="FF0000"/>
              </a:solidFill>
            </a:endParaRPr>
          </a:p>
        </p:txBody>
      </p:sp>
      <p:sp>
        <p:nvSpPr>
          <p:cNvPr id="4" name="3 Marcador de número de diapositiva"/>
          <p:cNvSpPr>
            <a:spLocks noGrp="1"/>
          </p:cNvSpPr>
          <p:nvPr>
            <p:ph type="sldNum" sz="quarter" idx="12"/>
          </p:nvPr>
        </p:nvSpPr>
        <p:spPr/>
        <p:txBody>
          <a:bodyPr/>
          <a:lstStyle/>
          <a:p>
            <a:fld id="{8802B4D4-3C25-4ABE-8EBB-B5FD352F9682}" type="slidenum">
              <a:rPr lang="es-AR" smtClean="0"/>
              <a:pPr/>
              <a:t>22</a:t>
            </a:fld>
            <a:endParaRPr lang="es-AR"/>
          </a:p>
        </p:txBody>
      </p:sp>
      <p:sp>
        <p:nvSpPr>
          <p:cNvPr id="5" name="4 Marcador de pie de página"/>
          <p:cNvSpPr>
            <a:spLocks noGrp="1"/>
          </p:cNvSpPr>
          <p:nvPr>
            <p:ph type="ftr" sz="quarter" idx="11"/>
          </p:nvPr>
        </p:nvSpPr>
        <p:spPr/>
        <p:txBody>
          <a:bodyPr/>
          <a:lstStyle/>
          <a:p>
            <a:r>
              <a:rPr lang="es-AR"/>
              <a:t>Pastor Armando Acosta S.</a:t>
            </a:r>
          </a:p>
        </p:txBody>
      </p:sp>
    </p:spTree>
    <p:extLst>
      <p:ext uri="{BB962C8B-B14F-4D97-AF65-F5344CB8AC3E}">
        <p14:creationId xmlns:p14="http://schemas.microsoft.com/office/powerpoint/2010/main" val="18916583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ES" sz="4400" dirty="0">
                <a:solidFill>
                  <a:schemeClr val="tx1"/>
                </a:solidFill>
              </a:rPr>
              <a:t>FUERZAS QUE ANTECEDIERON A LA </a:t>
            </a:r>
            <a:br>
              <a:rPr lang="es-ES" sz="4400" dirty="0">
                <a:solidFill>
                  <a:schemeClr val="tx1"/>
                </a:solidFill>
              </a:rPr>
            </a:br>
            <a:r>
              <a:rPr lang="es-ES" sz="4400" dirty="0">
                <a:solidFill>
                  <a:schemeClr val="tx1"/>
                </a:solidFill>
              </a:rPr>
              <a:t>REFORMA EN ALEMANIA</a:t>
            </a:r>
            <a:endParaRPr lang="es-AR" sz="4400" dirty="0">
              <a:solidFill>
                <a:schemeClr val="tx1"/>
              </a:solidFill>
            </a:endParaRPr>
          </a:p>
        </p:txBody>
      </p:sp>
      <p:sp>
        <p:nvSpPr>
          <p:cNvPr id="3" name="2 Marcador de contenido"/>
          <p:cNvSpPr>
            <a:spLocks noGrp="1"/>
          </p:cNvSpPr>
          <p:nvPr>
            <p:ph idx="1"/>
          </p:nvPr>
        </p:nvSpPr>
        <p:spPr/>
        <p:txBody>
          <a:bodyPr>
            <a:normAutofit/>
          </a:bodyPr>
          <a:lstStyle/>
          <a:p>
            <a:r>
              <a:rPr lang="es-ES" dirty="0"/>
              <a:t>3.- SURGIMIENTO DEL ESPIRITU NACIONALISTA EN TODA EUROPA. EL PATRIOTISMO DE LOS PUEBLOS SE MANIFESTO EN LA INCONFORMIDAD EN CUANTO </a:t>
            </a:r>
            <a:r>
              <a:rPr lang="es-ES" i="1" dirty="0"/>
              <a:t>A LA AUTORIDAD EXTRANJERA </a:t>
            </a:r>
            <a:r>
              <a:rPr lang="es-ES" dirty="0"/>
              <a:t>SOBRE SUS PROPIAS IGLESIAS NACIONALES Y EN </a:t>
            </a:r>
            <a:r>
              <a:rPr lang="es-ES" i="1" dirty="0"/>
              <a:t>LA RESISTENCIA A LOS NOMBRAMIENTOS</a:t>
            </a:r>
            <a:r>
              <a:rPr lang="es-ES" dirty="0"/>
              <a:t> DE OBISPOS, ABADES Y DIGNATARIOS DE LA IGLESIA QUE HACIA UN PAPA EN UN PAIS DISTANTE, ADEMAS SE OPONIAN A LA </a:t>
            </a:r>
            <a:r>
              <a:rPr lang="es-ES" i="1" dirty="0"/>
              <a:t>CONTRIBUCION DEL ¨OBOLO DE PEDRO¨ </a:t>
            </a:r>
            <a:r>
              <a:rPr lang="es-ES" dirty="0"/>
              <a:t>PARA EL SOSTEN DEL PAPA Y LA CONSTRUCCION DE MAJESTUOSOS TEMPLOS EN ROMA: TAMBIEN SE DETERMINARON A </a:t>
            </a:r>
            <a:r>
              <a:rPr lang="es-ES" i="1" dirty="0"/>
              <a:t>REDUCIR EL `PODER DE LOS CONCILIOS ECLESIASTICOS </a:t>
            </a:r>
            <a:r>
              <a:rPr lang="es-ES" dirty="0"/>
              <a:t>PONIENDO AL CLERO BAJO LAS MISMAS LEYES QUE LOS LAICOS.</a:t>
            </a:r>
            <a:endParaRPr lang="es-AR" dirty="0"/>
          </a:p>
        </p:txBody>
      </p:sp>
      <p:sp>
        <p:nvSpPr>
          <p:cNvPr id="4" name="3 Marcador de número de diapositiva"/>
          <p:cNvSpPr>
            <a:spLocks noGrp="1"/>
          </p:cNvSpPr>
          <p:nvPr>
            <p:ph type="sldNum" sz="quarter" idx="12"/>
          </p:nvPr>
        </p:nvSpPr>
        <p:spPr/>
        <p:txBody>
          <a:bodyPr/>
          <a:lstStyle/>
          <a:p>
            <a:fld id="{8802B4D4-3C25-4ABE-8EBB-B5FD352F9682}" type="slidenum">
              <a:rPr lang="es-AR" smtClean="0"/>
              <a:pPr/>
              <a:t>23</a:t>
            </a:fld>
            <a:endParaRPr lang="es-AR"/>
          </a:p>
        </p:txBody>
      </p:sp>
      <p:sp>
        <p:nvSpPr>
          <p:cNvPr id="5" name="4 Marcador de pie de página"/>
          <p:cNvSpPr>
            <a:spLocks noGrp="1"/>
          </p:cNvSpPr>
          <p:nvPr>
            <p:ph type="ftr" sz="quarter" idx="11"/>
          </p:nvPr>
        </p:nvSpPr>
        <p:spPr/>
        <p:txBody>
          <a:bodyPr/>
          <a:lstStyle/>
          <a:p>
            <a:r>
              <a:rPr lang="es-AR"/>
              <a:t>Pastor Armando Acosta S.</a:t>
            </a:r>
          </a:p>
        </p:txBody>
      </p:sp>
    </p:spTree>
    <p:extLst>
      <p:ext uri="{BB962C8B-B14F-4D97-AF65-F5344CB8AC3E}">
        <p14:creationId xmlns:p14="http://schemas.microsoft.com/office/powerpoint/2010/main" val="41564524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a:p>
        </p:txBody>
      </p:sp>
      <p:pic>
        <p:nvPicPr>
          <p:cNvPr id="6" name="5 Marcador de contenido" descr="Europa-en-la-Edad-Media-900-1000.jpg"/>
          <p:cNvPicPr>
            <a:picLocks noGrp="1" noChangeAspect="1"/>
          </p:cNvPicPr>
          <p:nvPr>
            <p:ph idx="1"/>
          </p:nvPr>
        </p:nvPicPr>
        <p:blipFill>
          <a:blip r:embed="rId2" cstate="print"/>
          <a:stretch>
            <a:fillRect/>
          </a:stretch>
        </p:blipFill>
        <p:spPr>
          <a:xfrm>
            <a:off x="2495600" y="1556793"/>
            <a:ext cx="7344816" cy="4822547"/>
          </a:xfrm>
        </p:spPr>
      </p:pic>
      <p:sp>
        <p:nvSpPr>
          <p:cNvPr id="4" name="3 Marcador de pie de página"/>
          <p:cNvSpPr>
            <a:spLocks noGrp="1"/>
          </p:cNvSpPr>
          <p:nvPr>
            <p:ph type="ftr" sz="quarter" idx="11"/>
          </p:nvPr>
        </p:nvSpPr>
        <p:spPr/>
        <p:txBody>
          <a:bodyPr/>
          <a:lstStyle/>
          <a:p>
            <a:r>
              <a:rPr lang="es-AR"/>
              <a:t>Pastor Armando Acosta S.</a:t>
            </a:r>
          </a:p>
        </p:txBody>
      </p:sp>
      <p:sp>
        <p:nvSpPr>
          <p:cNvPr id="5" name="4 Marcador de número de diapositiva"/>
          <p:cNvSpPr>
            <a:spLocks noGrp="1"/>
          </p:cNvSpPr>
          <p:nvPr>
            <p:ph type="sldNum" sz="quarter" idx="12"/>
          </p:nvPr>
        </p:nvSpPr>
        <p:spPr/>
        <p:txBody>
          <a:bodyPr/>
          <a:lstStyle/>
          <a:p>
            <a:fld id="{8802B4D4-3C25-4ABE-8EBB-B5FD352F9682}" type="slidenum">
              <a:rPr lang="es-AR" smtClean="0"/>
              <a:pPr/>
              <a:t>24</a:t>
            </a:fld>
            <a:endParaRPr lang="es-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a:solidFill>
                  <a:schemeClr val="tx1"/>
                </a:solidFill>
              </a:rPr>
              <a:t>Comienzos de la Reforma</a:t>
            </a:r>
          </a:p>
        </p:txBody>
      </p:sp>
      <p:sp>
        <p:nvSpPr>
          <p:cNvPr id="3" name="2 Marcador de contenido"/>
          <p:cNvSpPr>
            <a:spLocks noGrp="1"/>
          </p:cNvSpPr>
          <p:nvPr>
            <p:ph idx="1"/>
          </p:nvPr>
        </p:nvSpPr>
        <p:spPr>
          <a:xfrm>
            <a:off x="1991544" y="1556793"/>
            <a:ext cx="8229600" cy="4525963"/>
          </a:xfrm>
        </p:spPr>
        <p:txBody>
          <a:bodyPr/>
          <a:lstStyle/>
          <a:p>
            <a:r>
              <a:rPr lang="es-MX" dirty="0">
                <a:solidFill>
                  <a:schemeClr val="tx1"/>
                </a:solidFill>
              </a:rPr>
              <a:t>Cinco grandes movimientos surgieron en la iglesia pero la situación política y religiosa no estaba preparada y fueron reprimidos con sangrienta persecución:</a:t>
            </a:r>
          </a:p>
          <a:p>
            <a:r>
              <a:rPr lang="es-MX" dirty="0">
                <a:solidFill>
                  <a:schemeClr val="tx1"/>
                </a:solidFill>
              </a:rPr>
              <a:t>1.- Los Albigenses o cataros puritanos surgieron al sur de Francia cerca del 1170.</a:t>
            </a:r>
          </a:p>
          <a:p>
            <a:r>
              <a:rPr lang="es-MX" dirty="0">
                <a:solidFill>
                  <a:schemeClr val="tx1"/>
                </a:solidFill>
              </a:rPr>
              <a:t>2.- Los valdenses surgieron por el mismo tiempo, 1170 dirigidos por Pedro </a:t>
            </a:r>
            <a:r>
              <a:rPr lang="es-MX" dirty="0" err="1">
                <a:solidFill>
                  <a:schemeClr val="tx1"/>
                </a:solidFill>
              </a:rPr>
              <a:t>Valdo</a:t>
            </a:r>
            <a:r>
              <a:rPr lang="es-MX" dirty="0">
                <a:solidFill>
                  <a:schemeClr val="tx1"/>
                </a:solidFill>
              </a:rPr>
              <a:t>, un comerciante de Lyon los cuales surgieron en el centro y sur de Francia y las persecuciones los llevaron a salir hasta el norte de Italia., donde encontraron albergue. Han permanecido como un pequeño grupo de protestantes en Italia.</a:t>
            </a:r>
          </a:p>
        </p:txBody>
      </p:sp>
      <p:sp>
        <p:nvSpPr>
          <p:cNvPr id="4" name="3 Marcador de número de diapositiva"/>
          <p:cNvSpPr>
            <a:spLocks noGrp="1"/>
          </p:cNvSpPr>
          <p:nvPr>
            <p:ph type="sldNum" sz="quarter" idx="12"/>
          </p:nvPr>
        </p:nvSpPr>
        <p:spPr/>
        <p:txBody>
          <a:bodyPr/>
          <a:lstStyle/>
          <a:p>
            <a:fld id="{8802B4D4-3C25-4ABE-8EBB-B5FD352F9682}" type="slidenum">
              <a:rPr lang="es-AR" smtClean="0"/>
              <a:pPr/>
              <a:t>25</a:t>
            </a:fld>
            <a:endParaRPr lang="es-AR"/>
          </a:p>
        </p:txBody>
      </p:sp>
      <p:sp>
        <p:nvSpPr>
          <p:cNvPr id="5" name="4 Marcador de pie de página"/>
          <p:cNvSpPr>
            <a:spLocks noGrp="1"/>
          </p:cNvSpPr>
          <p:nvPr>
            <p:ph type="ftr" sz="quarter" idx="11"/>
          </p:nvPr>
        </p:nvSpPr>
        <p:spPr/>
        <p:txBody>
          <a:bodyPr/>
          <a:lstStyle/>
          <a:p>
            <a:r>
              <a:rPr lang="es-AR"/>
              <a:t>Pastor Armando Acosta S.</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a:p>
        </p:txBody>
      </p:sp>
      <p:sp>
        <p:nvSpPr>
          <p:cNvPr id="3" name="2 Marcador de contenido"/>
          <p:cNvSpPr>
            <a:spLocks noGrp="1"/>
          </p:cNvSpPr>
          <p:nvPr>
            <p:ph idx="1"/>
          </p:nvPr>
        </p:nvSpPr>
        <p:spPr/>
        <p:txBody>
          <a:bodyPr>
            <a:normAutofit/>
          </a:bodyPr>
          <a:lstStyle/>
          <a:p>
            <a:r>
              <a:rPr lang="es-MX" dirty="0">
                <a:solidFill>
                  <a:schemeClr val="tx1"/>
                </a:solidFill>
              </a:rPr>
              <a:t>3.- Juan </a:t>
            </a:r>
            <a:r>
              <a:rPr lang="es-MX" dirty="0" err="1">
                <a:solidFill>
                  <a:schemeClr val="tx1"/>
                </a:solidFill>
              </a:rPr>
              <a:t>Wyclif</a:t>
            </a:r>
            <a:r>
              <a:rPr lang="es-MX" dirty="0">
                <a:solidFill>
                  <a:schemeClr val="tx1"/>
                </a:solidFill>
              </a:rPr>
              <a:t> inicio en Inglaterra un movimiento en favor de la libertad del poder romano y de la reforma en la Iglesia. Su predicación y su traducción al ingles del N.T. prepararon el camino para la Reforma.</a:t>
            </a:r>
          </a:p>
          <a:p>
            <a:r>
              <a:rPr lang="es-MX" dirty="0">
                <a:solidFill>
                  <a:schemeClr val="tx1"/>
                </a:solidFill>
              </a:rPr>
              <a:t>4.- Juan </a:t>
            </a:r>
            <a:r>
              <a:rPr lang="es-MX" dirty="0" err="1">
                <a:solidFill>
                  <a:schemeClr val="tx1"/>
                </a:solidFill>
              </a:rPr>
              <a:t>Hus</a:t>
            </a:r>
            <a:r>
              <a:rPr lang="es-MX" dirty="0">
                <a:solidFill>
                  <a:schemeClr val="tx1"/>
                </a:solidFill>
              </a:rPr>
              <a:t>, en Bohemia, quien </a:t>
            </a:r>
            <a:r>
              <a:rPr lang="es-MX" dirty="0" err="1">
                <a:solidFill>
                  <a:schemeClr val="tx1"/>
                </a:solidFill>
              </a:rPr>
              <a:t>nacio</a:t>
            </a:r>
            <a:r>
              <a:rPr lang="es-MX" dirty="0">
                <a:solidFill>
                  <a:schemeClr val="tx1"/>
                </a:solidFill>
              </a:rPr>
              <a:t> en el 1369 y fue sacrificado en la hoguera en el 1415. Fue un lector de los escritos de </a:t>
            </a:r>
            <a:r>
              <a:rPr lang="es-MX" dirty="0" err="1">
                <a:solidFill>
                  <a:schemeClr val="tx1"/>
                </a:solidFill>
              </a:rPr>
              <a:t>Wyclif</a:t>
            </a:r>
            <a:r>
              <a:rPr lang="es-MX" dirty="0">
                <a:solidFill>
                  <a:schemeClr val="tx1"/>
                </a:solidFill>
              </a:rPr>
              <a:t> y predico sus doctrinas, especialmente la liberación de la autoridad papal.</a:t>
            </a:r>
          </a:p>
          <a:p>
            <a:r>
              <a:rPr lang="es-MX" dirty="0">
                <a:solidFill>
                  <a:schemeClr val="tx1"/>
                </a:solidFill>
              </a:rPr>
              <a:t>5.- Jerónimo Savonarola,  nacido en el 1452 fue un dominico de Florencia, Italia. Fue condenado y colgado y quemado su cuerpo en la plaza de Florencia en el 1498 solo 19 años antes que Lutero clavara sus 95 tesis en Wittenberg.</a:t>
            </a:r>
          </a:p>
        </p:txBody>
      </p:sp>
      <p:sp>
        <p:nvSpPr>
          <p:cNvPr id="4" name="3 Marcador de número de diapositiva"/>
          <p:cNvSpPr>
            <a:spLocks noGrp="1"/>
          </p:cNvSpPr>
          <p:nvPr>
            <p:ph type="sldNum" sz="quarter" idx="12"/>
          </p:nvPr>
        </p:nvSpPr>
        <p:spPr/>
        <p:txBody>
          <a:bodyPr/>
          <a:lstStyle/>
          <a:p>
            <a:fld id="{8802B4D4-3C25-4ABE-8EBB-B5FD352F9682}" type="slidenum">
              <a:rPr lang="es-AR" smtClean="0"/>
              <a:pPr/>
              <a:t>26</a:t>
            </a:fld>
            <a:endParaRPr lang="es-AR"/>
          </a:p>
        </p:txBody>
      </p:sp>
      <p:sp>
        <p:nvSpPr>
          <p:cNvPr id="5" name="4 Marcador de pie de página"/>
          <p:cNvSpPr>
            <a:spLocks noGrp="1"/>
          </p:cNvSpPr>
          <p:nvPr>
            <p:ph type="ftr" sz="quarter" idx="11"/>
          </p:nvPr>
        </p:nvSpPr>
        <p:spPr/>
        <p:txBody>
          <a:bodyPr/>
          <a:lstStyle/>
          <a:p>
            <a:r>
              <a:rPr lang="es-AR"/>
              <a:t>Pastor Armando Acosta S.</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a:t>Juan </a:t>
            </a:r>
            <a:r>
              <a:rPr lang="es-MX" dirty="0" err="1"/>
              <a:t>Wyclif</a:t>
            </a:r>
            <a:endParaRPr lang="es-MX" dirty="0"/>
          </a:p>
        </p:txBody>
      </p:sp>
      <p:sp>
        <p:nvSpPr>
          <p:cNvPr id="3" name="2 Marcador de contenido"/>
          <p:cNvSpPr>
            <a:spLocks noGrp="1"/>
          </p:cNvSpPr>
          <p:nvPr>
            <p:ph idx="1"/>
          </p:nvPr>
        </p:nvSpPr>
        <p:spPr/>
        <p:txBody>
          <a:bodyPr/>
          <a:lstStyle/>
          <a:p>
            <a:r>
              <a:rPr lang="es-MX" sz="2800" b="1" u="sng" dirty="0">
                <a:solidFill>
                  <a:schemeClr val="tx1"/>
                </a:solidFill>
              </a:rPr>
              <a:t>Se me ha acusado de esconder, bajo una mascara de santidad, la hipocresía, el odio y el rencor. Me temo, y con dolor confieso, que tal cosa me ha acontecido con harta frecuencia.</a:t>
            </a:r>
          </a:p>
          <a:p>
            <a:r>
              <a:rPr lang="es-MX" dirty="0">
                <a:solidFill>
                  <a:schemeClr val="tx1"/>
                </a:solidFill>
              </a:rPr>
              <a:t>Murió en el año 1384 por una embolia y como murió en la comunión de la Iglesia, fue sepultado en tierra consagrada, pero cuando el concilio de Constanza lo condeno, sus restos fueron exhumados y quemados y sus cenizas fueron lanzadas al rio </a:t>
            </a:r>
            <a:r>
              <a:rPr lang="es-MX" dirty="0" err="1">
                <a:solidFill>
                  <a:schemeClr val="tx1"/>
                </a:solidFill>
              </a:rPr>
              <a:t>Swift</a:t>
            </a:r>
            <a:r>
              <a:rPr lang="es-MX" dirty="0">
                <a:solidFill>
                  <a:schemeClr val="tx1"/>
                </a:solidFill>
              </a:rPr>
              <a:t>.</a:t>
            </a:r>
          </a:p>
        </p:txBody>
      </p:sp>
      <p:sp>
        <p:nvSpPr>
          <p:cNvPr id="4" name="3 Marcador de número de diapositiva"/>
          <p:cNvSpPr>
            <a:spLocks noGrp="1"/>
          </p:cNvSpPr>
          <p:nvPr>
            <p:ph type="sldNum" sz="quarter" idx="12"/>
          </p:nvPr>
        </p:nvSpPr>
        <p:spPr/>
        <p:txBody>
          <a:bodyPr/>
          <a:lstStyle/>
          <a:p>
            <a:fld id="{8802B4D4-3C25-4ABE-8EBB-B5FD352F9682}" type="slidenum">
              <a:rPr lang="es-AR" smtClean="0"/>
              <a:pPr/>
              <a:t>27</a:t>
            </a:fld>
            <a:endParaRPr lang="es-AR"/>
          </a:p>
        </p:txBody>
      </p:sp>
      <p:sp>
        <p:nvSpPr>
          <p:cNvPr id="5" name="4 Marcador de pie de página"/>
          <p:cNvSpPr>
            <a:spLocks noGrp="1"/>
          </p:cNvSpPr>
          <p:nvPr>
            <p:ph type="ftr" sz="quarter" idx="11"/>
          </p:nvPr>
        </p:nvSpPr>
        <p:spPr/>
        <p:txBody>
          <a:bodyPr/>
          <a:lstStyle/>
          <a:p>
            <a:r>
              <a:rPr lang="es-AR"/>
              <a:t>Pastor Armando Acosta S.</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AR"/>
          </a:p>
        </p:txBody>
      </p:sp>
      <p:sp>
        <p:nvSpPr>
          <p:cNvPr id="3" name="2 Marcador de contenido"/>
          <p:cNvSpPr>
            <a:spLocks noGrp="1"/>
          </p:cNvSpPr>
          <p:nvPr>
            <p:ph idx="1"/>
          </p:nvPr>
        </p:nvSpPr>
        <p:spPr/>
        <p:txBody>
          <a:bodyPr/>
          <a:lstStyle/>
          <a:p>
            <a:r>
              <a:rPr lang="es-AR" dirty="0">
                <a:solidFill>
                  <a:schemeClr val="tx1"/>
                </a:solidFill>
              </a:rPr>
              <a:t>El que busca su propio bien antes que el servicio de los gobernados es tiranía y usurpación. Luego las autoridades eclesiásticas, y en particular el papado, si se dedican a imponer impuestos para su propio provecho, y no a servir a quienes están debajo de ellos, son ilegitimas.</a:t>
            </a:r>
          </a:p>
          <a:p>
            <a:endParaRPr lang="es-AR" dirty="0">
              <a:solidFill>
                <a:schemeClr val="tx1"/>
              </a:solidFill>
            </a:endParaRPr>
          </a:p>
          <a:p>
            <a:r>
              <a:rPr lang="es-AR" dirty="0">
                <a:solidFill>
                  <a:schemeClr val="tx1"/>
                </a:solidFill>
              </a:rPr>
              <a:t>No estaba de acuerdo en que la iglesia fuera lo mismo que la jerarquía eclesiástica…La verdadera iglesia es invisible, puesto que en la visible e institucional hay réprobos junto a los que han sido predestinados para salvación.</a:t>
            </a:r>
          </a:p>
        </p:txBody>
      </p:sp>
      <p:sp>
        <p:nvSpPr>
          <p:cNvPr id="4" name="3 Marcador de número de diapositiva"/>
          <p:cNvSpPr>
            <a:spLocks noGrp="1"/>
          </p:cNvSpPr>
          <p:nvPr>
            <p:ph type="sldNum" sz="quarter" idx="12"/>
          </p:nvPr>
        </p:nvSpPr>
        <p:spPr/>
        <p:txBody>
          <a:bodyPr/>
          <a:lstStyle/>
          <a:p>
            <a:fld id="{8802B4D4-3C25-4ABE-8EBB-B5FD352F9682}" type="slidenum">
              <a:rPr lang="es-AR" smtClean="0"/>
              <a:pPr/>
              <a:t>28</a:t>
            </a:fld>
            <a:endParaRPr lang="es-AR"/>
          </a:p>
        </p:txBody>
      </p:sp>
      <p:sp>
        <p:nvSpPr>
          <p:cNvPr id="5" name="4 Marcador de pie de página"/>
          <p:cNvSpPr>
            <a:spLocks noGrp="1"/>
          </p:cNvSpPr>
          <p:nvPr>
            <p:ph type="ftr" sz="quarter" idx="11"/>
          </p:nvPr>
        </p:nvSpPr>
        <p:spPr/>
        <p:txBody>
          <a:bodyPr/>
          <a:lstStyle/>
          <a:p>
            <a:r>
              <a:rPr lang="es-AR"/>
              <a:t>Pastor Armando Acosta S.</a:t>
            </a:r>
          </a:p>
        </p:txBody>
      </p:sp>
    </p:spTree>
    <p:extLst>
      <p:ext uri="{BB962C8B-B14F-4D97-AF65-F5344CB8AC3E}">
        <p14:creationId xmlns:p14="http://schemas.microsoft.com/office/powerpoint/2010/main" val="354914941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a:solidFill>
                  <a:schemeClr val="tx1"/>
                </a:solidFill>
              </a:rPr>
              <a:t>Juan </a:t>
            </a:r>
            <a:r>
              <a:rPr lang="es-MX" dirty="0" err="1">
                <a:solidFill>
                  <a:schemeClr val="tx1"/>
                </a:solidFill>
              </a:rPr>
              <a:t>Huss</a:t>
            </a:r>
            <a:endParaRPr lang="es-MX" dirty="0">
              <a:solidFill>
                <a:schemeClr val="tx1"/>
              </a:solidFill>
            </a:endParaRPr>
          </a:p>
        </p:txBody>
      </p:sp>
      <p:sp>
        <p:nvSpPr>
          <p:cNvPr id="3" name="2 Marcador de contenido"/>
          <p:cNvSpPr>
            <a:spLocks noGrp="1"/>
          </p:cNvSpPr>
          <p:nvPr>
            <p:ph idx="1"/>
          </p:nvPr>
        </p:nvSpPr>
        <p:spPr/>
        <p:txBody>
          <a:bodyPr/>
          <a:lstStyle/>
          <a:p>
            <a:r>
              <a:rPr lang="es-MX" dirty="0">
                <a:solidFill>
                  <a:schemeClr val="tx1"/>
                </a:solidFill>
              </a:rPr>
              <a:t>Por tanto, ni el papa es la cabeza, ni los cardenales son todo el cuerpo de la iglesia santa, católica y universal. Porque únicamente Cristo es la cabeza y sus predestinados son el cuerpo, y cada uno es miembro de ese cuerpo.</a:t>
            </a:r>
          </a:p>
          <a:p>
            <a:endParaRPr lang="es-MX" dirty="0">
              <a:solidFill>
                <a:schemeClr val="tx1"/>
              </a:solidFill>
            </a:endParaRPr>
          </a:p>
          <a:p>
            <a:r>
              <a:rPr lang="es-MX" dirty="0">
                <a:solidFill>
                  <a:schemeClr val="tx1"/>
                </a:solidFill>
              </a:rPr>
              <a:t>Un Papa indigno, que se oponga al bienestar de la iglesia, no ha de ser obedecido…La ultima autoridad es la biblia, y un Papa que no se ajuste a ella no ha de ser obedecido.</a:t>
            </a:r>
          </a:p>
          <a:p>
            <a:endParaRPr lang="es-MX" dirty="0">
              <a:solidFill>
                <a:schemeClr val="tx1"/>
              </a:solidFill>
            </a:endParaRPr>
          </a:p>
          <a:p>
            <a:r>
              <a:rPr lang="es-MX" dirty="0">
                <a:solidFill>
                  <a:schemeClr val="tx1"/>
                </a:solidFill>
              </a:rPr>
              <a:t>Ni el papa ni el concilio, sino solo las escrituras, son infalibles.</a:t>
            </a:r>
          </a:p>
        </p:txBody>
      </p:sp>
      <p:sp>
        <p:nvSpPr>
          <p:cNvPr id="4" name="3 Marcador de pie de página"/>
          <p:cNvSpPr>
            <a:spLocks noGrp="1"/>
          </p:cNvSpPr>
          <p:nvPr>
            <p:ph type="ftr" sz="quarter" idx="11"/>
          </p:nvPr>
        </p:nvSpPr>
        <p:spPr/>
        <p:txBody>
          <a:bodyPr/>
          <a:lstStyle/>
          <a:p>
            <a:r>
              <a:rPr lang="es-AR"/>
              <a:t>Pastor Armando Acosta S.</a:t>
            </a:r>
          </a:p>
        </p:txBody>
      </p:sp>
      <p:sp>
        <p:nvSpPr>
          <p:cNvPr id="5" name="4 Marcador de número de diapositiva"/>
          <p:cNvSpPr>
            <a:spLocks noGrp="1"/>
          </p:cNvSpPr>
          <p:nvPr>
            <p:ph type="sldNum" sz="quarter" idx="12"/>
          </p:nvPr>
        </p:nvSpPr>
        <p:spPr/>
        <p:txBody>
          <a:bodyPr/>
          <a:lstStyle/>
          <a:p>
            <a:fld id="{8802B4D4-3C25-4ABE-8EBB-B5FD352F9682}" type="slidenum">
              <a:rPr lang="es-AR" smtClean="0"/>
              <a:pPr/>
              <a:t>29</a:t>
            </a:fld>
            <a:endParaRPr lang="es-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a:solidFill>
                  <a:schemeClr val="tx1"/>
                </a:solidFill>
              </a:rPr>
              <a:t>La Iglesia Medieval:</a:t>
            </a:r>
            <a:endParaRPr lang="es-AR" dirty="0">
              <a:solidFill>
                <a:schemeClr val="tx1"/>
              </a:solidFill>
            </a:endParaRPr>
          </a:p>
        </p:txBody>
      </p:sp>
      <p:sp>
        <p:nvSpPr>
          <p:cNvPr id="3" name="2 Marcador de contenido"/>
          <p:cNvSpPr>
            <a:spLocks noGrp="1"/>
          </p:cNvSpPr>
          <p:nvPr>
            <p:ph idx="1"/>
          </p:nvPr>
        </p:nvSpPr>
        <p:spPr/>
        <p:txBody>
          <a:bodyPr/>
          <a:lstStyle/>
          <a:p>
            <a:r>
              <a:rPr lang="es-ES" dirty="0">
                <a:solidFill>
                  <a:schemeClr val="tx1"/>
                </a:solidFill>
              </a:rPr>
              <a:t>Para este tiempo, la Iglesia se encuentra prácticamente dividida en la Iglesia occidental o latina teniendo como sede Roma y la iglesia Griega gobernada desde Constantinopla.</a:t>
            </a:r>
          </a:p>
          <a:p>
            <a:r>
              <a:rPr lang="es-ES" dirty="0">
                <a:solidFill>
                  <a:schemeClr val="tx1"/>
                </a:solidFill>
              </a:rPr>
              <a:t>Pero el acontecimiento de mayor importancia durante los diez siglos de la edad Media, es la consolidación del poder papal.</a:t>
            </a:r>
          </a:p>
          <a:p>
            <a:r>
              <a:rPr lang="es-ES" dirty="0">
                <a:solidFill>
                  <a:schemeClr val="tx1"/>
                </a:solidFill>
              </a:rPr>
              <a:t>Para este tiempo también se registra el hecho de que el papa de Roma se considera el Obispo Universal y cabeza de la iglesia. Además afirma que también es gobernante sobre todas la naciones, los reyes y emperadores.</a:t>
            </a:r>
            <a:endParaRPr lang="es-AR" dirty="0">
              <a:solidFill>
                <a:schemeClr val="tx1"/>
              </a:solidFill>
            </a:endParaRPr>
          </a:p>
        </p:txBody>
      </p:sp>
      <p:sp>
        <p:nvSpPr>
          <p:cNvPr id="4" name="3 Marcador de número de diapositiva"/>
          <p:cNvSpPr>
            <a:spLocks noGrp="1"/>
          </p:cNvSpPr>
          <p:nvPr>
            <p:ph type="sldNum" sz="quarter" idx="12"/>
          </p:nvPr>
        </p:nvSpPr>
        <p:spPr/>
        <p:txBody>
          <a:bodyPr/>
          <a:lstStyle/>
          <a:p>
            <a:fld id="{8802B4D4-3C25-4ABE-8EBB-B5FD352F9682}" type="slidenum">
              <a:rPr lang="es-AR" smtClean="0"/>
              <a:pPr/>
              <a:t>3</a:t>
            </a:fld>
            <a:endParaRPr lang="es-AR"/>
          </a:p>
        </p:txBody>
      </p:sp>
      <p:sp>
        <p:nvSpPr>
          <p:cNvPr id="5" name="4 Marcador de pie de página"/>
          <p:cNvSpPr>
            <a:spLocks noGrp="1"/>
          </p:cNvSpPr>
          <p:nvPr>
            <p:ph type="ftr" sz="quarter" idx="11"/>
          </p:nvPr>
        </p:nvSpPr>
        <p:spPr/>
        <p:txBody>
          <a:bodyPr/>
          <a:lstStyle/>
          <a:p>
            <a:r>
              <a:rPr lang="es-AR"/>
              <a:t>Pastor Armando Acosta S.</a:t>
            </a:r>
          </a:p>
        </p:txBody>
      </p:sp>
    </p:spTree>
    <p:extLst>
      <p:ext uri="{BB962C8B-B14F-4D97-AF65-F5344CB8AC3E}">
        <p14:creationId xmlns:p14="http://schemas.microsoft.com/office/powerpoint/2010/main" val="153652498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a:solidFill>
                  <a:schemeClr val="tx1"/>
                </a:solidFill>
              </a:rPr>
              <a:t>Jerónimo Savonarola</a:t>
            </a:r>
          </a:p>
        </p:txBody>
      </p:sp>
      <p:sp>
        <p:nvSpPr>
          <p:cNvPr id="3" name="2 Marcador de contenido"/>
          <p:cNvSpPr>
            <a:spLocks noGrp="1"/>
          </p:cNvSpPr>
          <p:nvPr>
            <p:ph idx="1"/>
          </p:nvPr>
        </p:nvSpPr>
        <p:spPr/>
        <p:txBody>
          <a:bodyPr/>
          <a:lstStyle/>
          <a:p>
            <a:r>
              <a:rPr lang="es-MX" dirty="0">
                <a:solidFill>
                  <a:schemeClr val="tx1"/>
                </a:solidFill>
              </a:rPr>
              <a:t>Estos señorones, como si no supieran que son tan humanos como los demás, quieren que todos los honren y bendigan. Pero el verdadero predicador no puede adularlos, sino que tiene que atacar sus vicios. Luego, no pueden soportarlo, porque no se comporta con ellos como lo hacen los demás.</a:t>
            </a:r>
          </a:p>
          <a:p>
            <a:endParaRPr lang="es-MX" dirty="0">
              <a:solidFill>
                <a:schemeClr val="tx1"/>
              </a:solidFill>
            </a:endParaRPr>
          </a:p>
          <a:p>
            <a:r>
              <a:rPr lang="es-MX" dirty="0">
                <a:solidFill>
                  <a:schemeClr val="tx1"/>
                </a:solidFill>
              </a:rPr>
              <a:t>Cuando trataron de comprar su silencio Alejandro VI le ofreció el capelo cardenalicio, Savonarola le contesto: </a:t>
            </a:r>
          </a:p>
          <a:p>
            <a:r>
              <a:rPr lang="es-MX" dirty="0">
                <a:solidFill>
                  <a:schemeClr val="tx1"/>
                </a:solidFill>
              </a:rPr>
              <a:t>No quiero mas sombrero que uno rojo: un sombrero de sangre.</a:t>
            </a:r>
          </a:p>
        </p:txBody>
      </p:sp>
      <p:sp>
        <p:nvSpPr>
          <p:cNvPr id="4" name="3 Marcador de pie de página"/>
          <p:cNvSpPr>
            <a:spLocks noGrp="1"/>
          </p:cNvSpPr>
          <p:nvPr>
            <p:ph type="ftr" sz="quarter" idx="11"/>
          </p:nvPr>
        </p:nvSpPr>
        <p:spPr/>
        <p:txBody>
          <a:bodyPr/>
          <a:lstStyle/>
          <a:p>
            <a:r>
              <a:rPr lang="es-AR"/>
              <a:t>Pastor Armando Acosta S.</a:t>
            </a:r>
          </a:p>
        </p:txBody>
      </p:sp>
      <p:sp>
        <p:nvSpPr>
          <p:cNvPr id="5" name="4 Marcador de número de diapositiva"/>
          <p:cNvSpPr>
            <a:spLocks noGrp="1"/>
          </p:cNvSpPr>
          <p:nvPr>
            <p:ph type="sldNum" sz="quarter" idx="12"/>
          </p:nvPr>
        </p:nvSpPr>
        <p:spPr/>
        <p:txBody>
          <a:bodyPr/>
          <a:lstStyle/>
          <a:p>
            <a:fld id="{8802B4D4-3C25-4ABE-8EBB-B5FD352F9682}" type="slidenum">
              <a:rPr lang="es-AR" smtClean="0"/>
              <a:pPr/>
              <a:t>30</a:t>
            </a:fld>
            <a:endParaRPr lang="es-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a:solidFill>
                  <a:schemeClr val="tx1"/>
                </a:solidFill>
              </a:rPr>
              <a:t>La Reforma protestante</a:t>
            </a:r>
          </a:p>
        </p:txBody>
      </p:sp>
      <p:sp>
        <p:nvSpPr>
          <p:cNvPr id="3" name="2 Marcador de contenido"/>
          <p:cNvSpPr>
            <a:spLocks noGrp="1"/>
          </p:cNvSpPr>
          <p:nvPr>
            <p:ph idx="1"/>
          </p:nvPr>
        </p:nvSpPr>
        <p:spPr/>
        <p:txBody>
          <a:bodyPr/>
          <a:lstStyle/>
          <a:p>
            <a:r>
              <a:rPr lang="es-MX" dirty="0">
                <a:solidFill>
                  <a:schemeClr val="tx1"/>
                </a:solidFill>
              </a:rPr>
              <a:t>Todo estaba listo para que se diera el siguiente episodio en la Historia de la Iglesia. Muchos mártires habían preparado el camino levantando seguidores por toda Europa en medio de duras persecuciones y muertes injustas, todas ejecutadas en el Nombre de Dios.</a:t>
            </a:r>
          </a:p>
          <a:p>
            <a:r>
              <a:rPr lang="es-MX" dirty="0">
                <a:solidFill>
                  <a:schemeClr val="tx1"/>
                </a:solidFill>
              </a:rPr>
              <a:t>La fecha reconocida por los historiadores en que da inicio la Reforma protestante, es el 31 de Octubre de 1517, cuando Lutero clavo en la puerta de la catedral de Wittenberg el pergamino que contenía sus 95 tesis o declaraciones, relacionadas con las indulgencias y su ataque a la autoridad papal y sacerdotal.</a:t>
            </a:r>
          </a:p>
        </p:txBody>
      </p:sp>
      <p:sp>
        <p:nvSpPr>
          <p:cNvPr id="4" name="3 Marcador de pie de página"/>
          <p:cNvSpPr>
            <a:spLocks noGrp="1"/>
          </p:cNvSpPr>
          <p:nvPr>
            <p:ph type="ftr" sz="quarter" idx="11"/>
          </p:nvPr>
        </p:nvSpPr>
        <p:spPr/>
        <p:txBody>
          <a:bodyPr/>
          <a:lstStyle/>
          <a:p>
            <a:r>
              <a:rPr lang="es-AR"/>
              <a:t>Pastor Armando Acosta S.</a:t>
            </a:r>
          </a:p>
        </p:txBody>
      </p:sp>
      <p:sp>
        <p:nvSpPr>
          <p:cNvPr id="5" name="4 Marcador de número de diapositiva"/>
          <p:cNvSpPr>
            <a:spLocks noGrp="1"/>
          </p:cNvSpPr>
          <p:nvPr>
            <p:ph type="sldNum" sz="quarter" idx="12"/>
          </p:nvPr>
        </p:nvSpPr>
        <p:spPr/>
        <p:txBody>
          <a:bodyPr/>
          <a:lstStyle/>
          <a:p>
            <a:fld id="{8802B4D4-3C25-4ABE-8EBB-B5FD352F9682}" type="slidenum">
              <a:rPr lang="es-AR" smtClean="0"/>
              <a:pPr/>
              <a:t>31</a:t>
            </a:fld>
            <a:endParaRPr lang="es-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dirty="0"/>
          </a:p>
        </p:txBody>
      </p:sp>
      <p:sp>
        <p:nvSpPr>
          <p:cNvPr id="3" name="2 Marcador de contenido"/>
          <p:cNvSpPr>
            <a:spLocks noGrp="1"/>
          </p:cNvSpPr>
          <p:nvPr>
            <p:ph idx="1"/>
          </p:nvPr>
        </p:nvSpPr>
        <p:spPr/>
        <p:txBody>
          <a:bodyPr/>
          <a:lstStyle/>
          <a:p>
            <a:r>
              <a:rPr lang="es-MX" dirty="0">
                <a:solidFill>
                  <a:schemeClr val="tx1"/>
                </a:solidFill>
              </a:rPr>
              <a:t>El papa León X lo excomulgo mediante una bula papal, en Junio de 1520.   Se le pidió a Federico el Sabio, elector de Sajonia, que lo entregara para ser juzgado y en lugar de esto, le dio protección.</a:t>
            </a:r>
          </a:p>
          <a:p>
            <a:r>
              <a:rPr lang="es-MX" dirty="0">
                <a:solidFill>
                  <a:schemeClr val="tx1"/>
                </a:solidFill>
              </a:rPr>
              <a:t>Lutero recibió la excomunión con desafío llamándola: la bula execrable del anticristo y el 10 de Diciembre la quemo públicamente a las puertas de wittenberg ante una asamblea de profesores de la universidad juntamente con copias de los cánones o leyes establecidas por la autoridad romana. Este acto constituyo la renuncia final de Lutero a la Iglesia católica romana.</a:t>
            </a:r>
          </a:p>
        </p:txBody>
      </p:sp>
      <p:sp>
        <p:nvSpPr>
          <p:cNvPr id="4" name="3 Marcador de pie de página"/>
          <p:cNvSpPr>
            <a:spLocks noGrp="1"/>
          </p:cNvSpPr>
          <p:nvPr>
            <p:ph type="ftr" sz="quarter" idx="11"/>
          </p:nvPr>
        </p:nvSpPr>
        <p:spPr/>
        <p:txBody>
          <a:bodyPr/>
          <a:lstStyle/>
          <a:p>
            <a:r>
              <a:rPr lang="es-AR"/>
              <a:t>Pastor Armando Acosta S.</a:t>
            </a:r>
          </a:p>
        </p:txBody>
      </p:sp>
      <p:sp>
        <p:nvSpPr>
          <p:cNvPr id="5" name="4 Marcador de número de diapositiva"/>
          <p:cNvSpPr>
            <a:spLocks noGrp="1"/>
          </p:cNvSpPr>
          <p:nvPr>
            <p:ph type="sldNum" sz="quarter" idx="12"/>
          </p:nvPr>
        </p:nvSpPr>
        <p:spPr/>
        <p:txBody>
          <a:bodyPr/>
          <a:lstStyle/>
          <a:p>
            <a:fld id="{8802B4D4-3C25-4ABE-8EBB-B5FD352F9682}" type="slidenum">
              <a:rPr lang="es-AR" smtClean="0"/>
              <a:pPr/>
              <a:t>32</a:t>
            </a:fld>
            <a:endParaRPr lang="es-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a:solidFill>
                  <a:schemeClr val="tx1"/>
                </a:solidFill>
              </a:rPr>
              <a:t>La Reforma en otros </a:t>
            </a:r>
            <a:r>
              <a:rPr lang="es-MX" dirty="0" err="1">
                <a:solidFill>
                  <a:schemeClr val="tx1"/>
                </a:solidFill>
              </a:rPr>
              <a:t>paises</a:t>
            </a:r>
            <a:endParaRPr lang="es-MX" dirty="0">
              <a:solidFill>
                <a:schemeClr val="tx1"/>
              </a:solidFill>
            </a:endParaRPr>
          </a:p>
        </p:txBody>
      </p:sp>
      <p:sp>
        <p:nvSpPr>
          <p:cNvPr id="3" name="2 Marcador de contenido"/>
          <p:cNvSpPr>
            <a:spLocks noGrp="1"/>
          </p:cNvSpPr>
          <p:nvPr>
            <p:ph idx="1"/>
          </p:nvPr>
        </p:nvSpPr>
        <p:spPr>
          <a:xfrm>
            <a:off x="1991544" y="1556793"/>
            <a:ext cx="8229600" cy="4525963"/>
          </a:xfrm>
        </p:spPr>
        <p:txBody>
          <a:bodyPr>
            <a:normAutofit/>
          </a:bodyPr>
          <a:lstStyle/>
          <a:p>
            <a:r>
              <a:rPr lang="es-MX" dirty="0">
                <a:solidFill>
                  <a:schemeClr val="tx1"/>
                </a:solidFill>
              </a:rPr>
              <a:t>El deseo de reformar la Iglesia Romana surgió por varios motivos. El estudio de la Biblia, el despertar intelectual, el patriotismo, las condiciones económicas y sociales, consideraciones militares, y el hambre religiosa, se combinaron para procurar la reforma. Se podían oír voces de prácticamente todos los principales países.</a:t>
            </a:r>
          </a:p>
          <a:p>
            <a:endParaRPr lang="es-MX" dirty="0">
              <a:solidFill>
                <a:schemeClr val="tx1"/>
              </a:solidFill>
            </a:endParaRPr>
          </a:p>
          <a:p>
            <a:r>
              <a:rPr lang="es-MX" dirty="0">
                <a:solidFill>
                  <a:schemeClr val="tx1"/>
                </a:solidFill>
              </a:rPr>
              <a:t>El papa que cerró el período anterior y que abrió el presente (Inocente III, 1198-1216) tuvo contacto con dos grupos disidentes: los valdenses y los cátaros. Ambos movimientos tenían una larga historia antes de ese tiempo.</a:t>
            </a:r>
          </a:p>
        </p:txBody>
      </p:sp>
      <p:sp>
        <p:nvSpPr>
          <p:cNvPr id="4" name="3 Marcador de pie de página"/>
          <p:cNvSpPr>
            <a:spLocks noGrp="1"/>
          </p:cNvSpPr>
          <p:nvPr>
            <p:ph type="ftr" sz="quarter" idx="11"/>
          </p:nvPr>
        </p:nvSpPr>
        <p:spPr/>
        <p:txBody>
          <a:bodyPr/>
          <a:lstStyle/>
          <a:p>
            <a:r>
              <a:rPr lang="es-AR"/>
              <a:t>Pastor Armando Acosta S.</a:t>
            </a:r>
          </a:p>
        </p:txBody>
      </p:sp>
      <p:sp>
        <p:nvSpPr>
          <p:cNvPr id="5" name="4 Marcador de número de diapositiva"/>
          <p:cNvSpPr>
            <a:spLocks noGrp="1"/>
          </p:cNvSpPr>
          <p:nvPr>
            <p:ph type="sldNum" sz="quarter" idx="12"/>
          </p:nvPr>
        </p:nvSpPr>
        <p:spPr/>
        <p:txBody>
          <a:bodyPr/>
          <a:lstStyle/>
          <a:p>
            <a:fld id="{8802B4D4-3C25-4ABE-8EBB-B5FD352F9682}" type="slidenum">
              <a:rPr lang="es-AR" smtClean="0"/>
              <a:pPr/>
              <a:t>33</a:t>
            </a:fld>
            <a:endParaRPr lang="es-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sz="4400" b="1" dirty="0">
                <a:solidFill>
                  <a:schemeClr val="tx1"/>
                </a:solidFill>
              </a:rPr>
              <a:t>LA EXTENSIÓN DE LA DISENSIÓN ECLESIÁSTICA</a:t>
            </a:r>
            <a:br>
              <a:rPr lang="es-MX" b="1" dirty="0">
                <a:solidFill>
                  <a:schemeClr val="tx1"/>
                </a:solidFill>
              </a:rPr>
            </a:br>
            <a:endParaRPr lang="es-MX" dirty="0">
              <a:solidFill>
                <a:schemeClr val="tx1"/>
              </a:solidFill>
            </a:endParaRPr>
          </a:p>
        </p:txBody>
      </p:sp>
      <p:sp>
        <p:nvSpPr>
          <p:cNvPr id="3" name="2 Marcador de contenido"/>
          <p:cNvSpPr>
            <a:spLocks noGrp="1"/>
          </p:cNvSpPr>
          <p:nvPr>
            <p:ph idx="1"/>
          </p:nvPr>
        </p:nvSpPr>
        <p:spPr/>
        <p:txBody>
          <a:bodyPr/>
          <a:lstStyle/>
          <a:p>
            <a:pPr>
              <a:buNone/>
            </a:pPr>
            <a:r>
              <a:rPr lang="es-MX" dirty="0"/>
              <a:t> </a:t>
            </a:r>
          </a:p>
        </p:txBody>
      </p:sp>
      <p:sp>
        <p:nvSpPr>
          <p:cNvPr id="4" name="3 Marcador de pie de página"/>
          <p:cNvSpPr>
            <a:spLocks noGrp="1"/>
          </p:cNvSpPr>
          <p:nvPr>
            <p:ph type="ftr" sz="quarter" idx="11"/>
          </p:nvPr>
        </p:nvSpPr>
        <p:spPr/>
        <p:txBody>
          <a:bodyPr/>
          <a:lstStyle/>
          <a:p>
            <a:r>
              <a:rPr lang="es-AR"/>
              <a:t>Pastor Armando Acosta S.</a:t>
            </a:r>
          </a:p>
        </p:txBody>
      </p:sp>
      <p:sp>
        <p:nvSpPr>
          <p:cNvPr id="5" name="4 Marcador de número de diapositiva"/>
          <p:cNvSpPr>
            <a:spLocks noGrp="1"/>
          </p:cNvSpPr>
          <p:nvPr>
            <p:ph type="sldNum" sz="quarter" idx="12"/>
          </p:nvPr>
        </p:nvSpPr>
        <p:spPr/>
        <p:txBody>
          <a:bodyPr/>
          <a:lstStyle/>
          <a:p>
            <a:fld id="{8802B4D4-3C25-4ABE-8EBB-B5FD352F9682}" type="slidenum">
              <a:rPr lang="es-AR" smtClean="0"/>
              <a:pPr/>
              <a:t>34</a:t>
            </a:fld>
            <a:endParaRPr lang="es-AR"/>
          </a:p>
        </p:txBody>
      </p:sp>
      <p:sp>
        <p:nvSpPr>
          <p:cNvPr id="6" name="5 Rectángulo"/>
          <p:cNvSpPr/>
          <p:nvPr/>
        </p:nvSpPr>
        <p:spPr>
          <a:xfrm>
            <a:off x="2351584" y="1772816"/>
            <a:ext cx="7632848" cy="3970318"/>
          </a:xfrm>
          <a:prstGeom prst="rect">
            <a:avLst/>
          </a:prstGeom>
        </p:spPr>
        <p:txBody>
          <a:bodyPr wrap="square">
            <a:spAutoFit/>
          </a:bodyPr>
          <a:lstStyle/>
          <a:p>
            <a:r>
              <a:rPr lang="es-MX" sz="2800" dirty="0"/>
              <a:t>Un método de notar la amplia extensión de la disensión contra el sistema</a:t>
            </a:r>
          </a:p>
          <a:p>
            <a:r>
              <a:rPr lang="es-MX" sz="2800" dirty="0"/>
              <a:t>católico romano es el geográfico. Entre 1215, y las tesis de Lutero en 1517, es posible encontrar grupos considerables de disidentes en casi cada sección del mundo occidental. La disensión era fuerte también en Oriente, pero esa área no estaba incluida en el dominio del papado después de 1054, y no participó en la reforma.</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a:solidFill>
                  <a:schemeClr val="tx1"/>
                </a:solidFill>
              </a:rPr>
              <a:t>Inglaterra</a:t>
            </a:r>
          </a:p>
        </p:txBody>
      </p:sp>
      <p:sp>
        <p:nvSpPr>
          <p:cNvPr id="3" name="2 Marcador de contenido"/>
          <p:cNvSpPr>
            <a:spLocks noGrp="1"/>
          </p:cNvSpPr>
          <p:nvPr>
            <p:ph idx="1"/>
          </p:nvPr>
        </p:nvSpPr>
        <p:spPr>
          <a:xfrm>
            <a:off x="1631504" y="1600201"/>
            <a:ext cx="8856984" cy="4525963"/>
          </a:xfrm>
        </p:spPr>
        <p:txBody>
          <a:bodyPr>
            <a:noAutofit/>
          </a:bodyPr>
          <a:lstStyle/>
          <a:p>
            <a:r>
              <a:rPr lang="es-MX" b="1" i="1" dirty="0">
                <a:solidFill>
                  <a:schemeClr val="tx1"/>
                </a:solidFill>
              </a:rPr>
              <a:t>Inglaterra.— En Inglaterra los </a:t>
            </a:r>
            <a:r>
              <a:rPr lang="es-MX" b="1" i="1" dirty="0" err="1">
                <a:solidFill>
                  <a:schemeClr val="tx1"/>
                </a:solidFill>
              </a:rPr>
              <a:t>lolardos</a:t>
            </a:r>
            <a:r>
              <a:rPr lang="es-MX" b="1" i="1" dirty="0">
                <a:solidFill>
                  <a:schemeClr val="tx1"/>
                </a:solidFill>
              </a:rPr>
              <a:t> (nombre dado a los “pobres </a:t>
            </a:r>
            <a:r>
              <a:rPr lang="es-MX" b="1" dirty="0">
                <a:solidFill>
                  <a:schemeClr val="tx1"/>
                </a:solidFill>
              </a:rPr>
              <a:t>sacerdotes” de </a:t>
            </a:r>
            <a:r>
              <a:rPr lang="es-MX" b="1" dirty="0" err="1">
                <a:solidFill>
                  <a:schemeClr val="tx1"/>
                </a:solidFill>
              </a:rPr>
              <a:t>Wycliffe</a:t>
            </a:r>
            <a:r>
              <a:rPr lang="es-MX" b="1" dirty="0">
                <a:solidFill>
                  <a:schemeClr val="tx1"/>
                </a:solidFill>
              </a:rPr>
              <a:t>) constituyeron un movimiento disidente grande y agresivo. Un escritor católico romano de fines del siglo XIV dijo que uno de cada dos hombres parecía ser un seguidor de </a:t>
            </a:r>
            <a:r>
              <a:rPr lang="es-MX" b="1" dirty="0" err="1">
                <a:solidFill>
                  <a:schemeClr val="tx1"/>
                </a:solidFill>
              </a:rPr>
              <a:t>Wycliffe</a:t>
            </a:r>
            <a:r>
              <a:rPr lang="es-MX" b="1" dirty="0">
                <a:solidFill>
                  <a:schemeClr val="tx1"/>
                </a:solidFill>
              </a:rPr>
              <a:t>. Los </a:t>
            </a:r>
            <a:r>
              <a:rPr lang="es-MX" b="1" dirty="0" err="1">
                <a:solidFill>
                  <a:schemeClr val="tx1"/>
                </a:solidFill>
              </a:rPr>
              <a:t>lolardos</a:t>
            </a:r>
            <a:r>
              <a:rPr lang="es-MX" b="1" dirty="0">
                <a:solidFill>
                  <a:schemeClr val="tx1"/>
                </a:solidFill>
              </a:rPr>
              <a:t> eran bastante fuertes en 1395 para presentar una petición al Parlamento atacando la Iglesia Romana y sus doctrinas, condenando en particular el sacerdocio</a:t>
            </a:r>
          </a:p>
          <a:p>
            <a:r>
              <a:rPr lang="es-MX" b="1" dirty="0">
                <a:solidFill>
                  <a:schemeClr val="tx1"/>
                </a:solidFill>
              </a:rPr>
              <a:t>romano, al celibato romano, la transubstanciación romana, las liturgias romanas y las oraciones por los muertos, la confesión auricular, y las cruzadas romanas.</a:t>
            </a:r>
          </a:p>
        </p:txBody>
      </p:sp>
      <p:sp>
        <p:nvSpPr>
          <p:cNvPr id="4" name="3 Marcador de pie de página"/>
          <p:cNvSpPr>
            <a:spLocks noGrp="1"/>
          </p:cNvSpPr>
          <p:nvPr>
            <p:ph type="ftr" sz="quarter" idx="11"/>
          </p:nvPr>
        </p:nvSpPr>
        <p:spPr/>
        <p:txBody>
          <a:bodyPr/>
          <a:lstStyle/>
          <a:p>
            <a:r>
              <a:rPr lang="es-AR"/>
              <a:t>Pastor Armando Acosta S.</a:t>
            </a:r>
          </a:p>
        </p:txBody>
      </p:sp>
      <p:sp>
        <p:nvSpPr>
          <p:cNvPr id="5" name="4 Marcador de número de diapositiva"/>
          <p:cNvSpPr>
            <a:spLocks noGrp="1"/>
          </p:cNvSpPr>
          <p:nvPr>
            <p:ph type="sldNum" sz="quarter" idx="12"/>
          </p:nvPr>
        </p:nvSpPr>
        <p:spPr/>
        <p:txBody>
          <a:bodyPr/>
          <a:lstStyle/>
          <a:p>
            <a:fld id="{8802B4D4-3C25-4ABE-8EBB-B5FD352F9682}" type="slidenum">
              <a:rPr lang="es-AR" smtClean="0"/>
              <a:pPr/>
              <a:t>35</a:t>
            </a:fld>
            <a:endParaRPr lang="es-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a:solidFill>
                  <a:schemeClr val="tx1"/>
                </a:solidFill>
              </a:rPr>
              <a:t>Francia y España</a:t>
            </a:r>
          </a:p>
        </p:txBody>
      </p:sp>
      <p:sp>
        <p:nvSpPr>
          <p:cNvPr id="3" name="2 Marcador de contenido"/>
          <p:cNvSpPr>
            <a:spLocks noGrp="1"/>
          </p:cNvSpPr>
          <p:nvPr>
            <p:ph idx="1"/>
          </p:nvPr>
        </p:nvSpPr>
        <p:spPr>
          <a:xfrm>
            <a:off x="1981200" y="1600201"/>
            <a:ext cx="8579296" cy="4525963"/>
          </a:xfrm>
        </p:spPr>
        <p:txBody>
          <a:bodyPr>
            <a:noAutofit/>
          </a:bodyPr>
          <a:lstStyle/>
          <a:p>
            <a:r>
              <a:rPr lang="es-MX" sz="2600" i="1" dirty="0">
                <a:solidFill>
                  <a:schemeClr val="tx1"/>
                </a:solidFill>
              </a:rPr>
              <a:t>Francia y España.— Ya se ha hecho referencia a los movimientos disidentes </a:t>
            </a:r>
            <a:r>
              <a:rPr lang="es-MX" sz="2600" dirty="0">
                <a:solidFill>
                  <a:schemeClr val="tx1"/>
                </a:solidFill>
              </a:rPr>
              <a:t>de Pedro de </a:t>
            </a:r>
            <a:r>
              <a:rPr lang="es-MX" sz="2600" dirty="0" err="1">
                <a:solidFill>
                  <a:schemeClr val="tx1"/>
                </a:solidFill>
              </a:rPr>
              <a:t>Bruys</a:t>
            </a:r>
            <a:r>
              <a:rPr lang="es-MX" sz="2600" dirty="0">
                <a:solidFill>
                  <a:schemeClr val="tx1"/>
                </a:solidFill>
              </a:rPr>
              <a:t> y Enrique de Lausana y a los cátaros. Algunos historiadores creen que mediante estos grupos casi todo el sur de Francia se volvió </a:t>
            </a:r>
            <a:r>
              <a:rPr lang="es-MX" sz="2600" dirty="0" err="1">
                <a:solidFill>
                  <a:schemeClr val="tx1"/>
                </a:solidFill>
              </a:rPr>
              <a:t>antipapal</a:t>
            </a:r>
            <a:r>
              <a:rPr lang="es-MX" sz="2600" dirty="0">
                <a:solidFill>
                  <a:schemeClr val="tx1"/>
                </a:solidFill>
              </a:rPr>
              <a:t> durante el siglo XII. Cuando la persecución albigense empezó en el siglo XIII, muchos de los cátaros huyeron a España y fueron victimados por la inquisición</a:t>
            </a:r>
          </a:p>
          <a:p>
            <a:r>
              <a:rPr lang="es-MX" sz="2600" dirty="0">
                <a:solidFill>
                  <a:schemeClr val="tx1"/>
                </a:solidFill>
              </a:rPr>
              <a:t>española. Una de las cartas de Bernardo, el sobresaliente predicador del siglo XII, señala que las iglesias estaban sin congregaciones por causa del movimiento herético.</a:t>
            </a:r>
          </a:p>
        </p:txBody>
      </p:sp>
      <p:sp>
        <p:nvSpPr>
          <p:cNvPr id="4" name="3 Marcador de pie de página"/>
          <p:cNvSpPr>
            <a:spLocks noGrp="1"/>
          </p:cNvSpPr>
          <p:nvPr>
            <p:ph type="ftr" sz="quarter" idx="11"/>
          </p:nvPr>
        </p:nvSpPr>
        <p:spPr/>
        <p:txBody>
          <a:bodyPr/>
          <a:lstStyle/>
          <a:p>
            <a:r>
              <a:rPr lang="es-AR" dirty="0"/>
              <a:t>Pastor Armando Acosta S.</a:t>
            </a:r>
          </a:p>
        </p:txBody>
      </p:sp>
      <p:sp>
        <p:nvSpPr>
          <p:cNvPr id="5" name="4 Marcador de número de diapositiva"/>
          <p:cNvSpPr>
            <a:spLocks noGrp="1"/>
          </p:cNvSpPr>
          <p:nvPr>
            <p:ph type="sldNum" sz="quarter" idx="12"/>
          </p:nvPr>
        </p:nvSpPr>
        <p:spPr/>
        <p:txBody>
          <a:bodyPr/>
          <a:lstStyle/>
          <a:p>
            <a:fld id="{8802B4D4-3C25-4ABE-8EBB-B5FD352F9682}" type="slidenum">
              <a:rPr lang="es-AR" smtClean="0"/>
              <a:pPr/>
              <a:t>36</a:t>
            </a:fld>
            <a:endParaRPr lang="es-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a:solidFill>
                  <a:schemeClr val="tx1"/>
                </a:solidFill>
              </a:rPr>
              <a:t>Italia</a:t>
            </a:r>
          </a:p>
        </p:txBody>
      </p:sp>
      <p:sp>
        <p:nvSpPr>
          <p:cNvPr id="3" name="2 Marcador de contenido"/>
          <p:cNvSpPr>
            <a:spLocks noGrp="1"/>
          </p:cNvSpPr>
          <p:nvPr>
            <p:ph idx="1"/>
          </p:nvPr>
        </p:nvSpPr>
        <p:spPr/>
        <p:txBody>
          <a:bodyPr>
            <a:normAutofit/>
          </a:bodyPr>
          <a:lstStyle/>
          <a:p>
            <a:r>
              <a:rPr lang="es-MX" i="1" dirty="0">
                <a:solidFill>
                  <a:schemeClr val="tx1"/>
                </a:solidFill>
              </a:rPr>
              <a:t>Italia.— Los reformadores no eran desconocidos a la misma puerta de la sede </a:t>
            </a:r>
            <a:r>
              <a:rPr lang="es-MX" dirty="0">
                <a:solidFill>
                  <a:schemeClr val="tx1"/>
                </a:solidFill>
              </a:rPr>
              <a:t>papal. Una de las figuras reformadoras sobresalientes fue Arnoldo de Brescia en el norte de Italia. Sus censuras contra el papado iban dirigidas principalmente a las actividades seculares y financieras del clero, que, decía él, no debían ocupar su atención. Sólo las ofrendas voluntarias debieran proporcionar el sostén de los dirigentes religiosos. El huyó de Italia en 1139 para escapar a los cargos de herejía, pero en 1145 asumió la dirección de un movimiento popular que quería expulsar al papa y procuraba la restauración de la antigua república romana. Diez años después, arrollado por la alianza militar del papa Alejandro III, Arnoldo fue martirizado.</a:t>
            </a:r>
          </a:p>
        </p:txBody>
      </p:sp>
      <p:sp>
        <p:nvSpPr>
          <p:cNvPr id="4" name="3 Marcador de pie de página"/>
          <p:cNvSpPr>
            <a:spLocks noGrp="1"/>
          </p:cNvSpPr>
          <p:nvPr>
            <p:ph type="ftr" sz="quarter" idx="11"/>
          </p:nvPr>
        </p:nvSpPr>
        <p:spPr/>
        <p:txBody>
          <a:bodyPr/>
          <a:lstStyle/>
          <a:p>
            <a:r>
              <a:rPr lang="es-AR"/>
              <a:t>Pastor Armando Acosta S.</a:t>
            </a:r>
          </a:p>
        </p:txBody>
      </p:sp>
      <p:sp>
        <p:nvSpPr>
          <p:cNvPr id="5" name="4 Marcador de número de diapositiva"/>
          <p:cNvSpPr>
            <a:spLocks noGrp="1"/>
          </p:cNvSpPr>
          <p:nvPr>
            <p:ph type="sldNum" sz="quarter" idx="12"/>
          </p:nvPr>
        </p:nvSpPr>
        <p:spPr/>
        <p:txBody>
          <a:bodyPr/>
          <a:lstStyle/>
          <a:p>
            <a:fld id="{8802B4D4-3C25-4ABE-8EBB-B5FD352F9682}" type="slidenum">
              <a:rPr lang="es-AR" smtClean="0"/>
              <a:pPr/>
              <a:t>37</a:t>
            </a:fld>
            <a:endParaRPr lang="es-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a:solidFill>
                  <a:schemeClr val="tx1"/>
                </a:solidFill>
              </a:rPr>
              <a:t>Estados Alemanes</a:t>
            </a:r>
          </a:p>
        </p:txBody>
      </p:sp>
      <p:sp>
        <p:nvSpPr>
          <p:cNvPr id="3" name="2 Marcador de contenido"/>
          <p:cNvSpPr>
            <a:spLocks noGrp="1"/>
          </p:cNvSpPr>
          <p:nvPr>
            <p:ph idx="1"/>
          </p:nvPr>
        </p:nvSpPr>
        <p:spPr/>
        <p:txBody>
          <a:bodyPr>
            <a:normAutofit/>
          </a:bodyPr>
          <a:lstStyle/>
          <a:p>
            <a:r>
              <a:rPr lang="es-MX" i="1" dirty="0">
                <a:solidFill>
                  <a:schemeClr val="tx1"/>
                </a:solidFill>
              </a:rPr>
              <a:t>Los estados alemanes.— El movimiento valdense también se propagó en </a:t>
            </a:r>
            <a:r>
              <a:rPr lang="es-MX" dirty="0">
                <a:solidFill>
                  <a:schemeClr val="tx1"/>
                </a:solidFill>
              </a:rPr>
              <a:t>muchas áreas en los estados alemanes. El mismo autor que describe el gran número de valdenses en Italia habla de la gran extensión de valdenses por </a:t>
            </a:r>
            <a:r>
              <a:rPr lang="es-MX" dirty="0" err="1">
                <a:solidFill>
                  <a:schemeClr val="tx1"/>
                </a:solidFill>
              </a:rPr>
              <a:t>Passau</a:t>
            </a:r>
            <a:r>
              <a:rPr lang="es-MX" dirty="0">
                <a:solidFill>
                  <a:schemeClr val="tx1"/>
                </a:solidFill>
              </a:rPr>
              <a:t> en el Río Danubio. Nombraba cuarenta y dos lugares en la diócesis católica de </a:t>
            </a:r>
            <a:r>
              <a:rPr lang="es-MX" dirty="0" err="1">
                <a:solidFill>
                  <a:schemeClr val="tx1"/>
                </a:solidFill>
              </a:rPr>
              <a:t>Passau</a:t>
            </a:r>
            <a:r>
              <a:rPr lang="es-MX" dirty="0">
                <a:solidFill>
                  <a:schemeClr val="tx1"/>
                </a:solidFill>
              </a:rPr>
              <a:t> que estaban afectadas por la herejía. En doce de estos lugares los valdenses tenían escuelas y en una de ellas un obispo. Documentos católicos romanos de un siglo y medio después (1389) describen noventa y dos puntos de doctrina y práctica papales rechazados por los valdenses, y da evidencia de que este movimiento se había vuelto completamente evangélico en su. concepto doctrinal.</a:t>
            </a:r>
          </a:p>
        </p:txBody>
      </p:sp>
      <p:sp>
        <p:nvSpPr>
          <p:cNvPr id="4" name="3 Marcador de pie de página"/>
          <p:cNvSpPr>
            <a:spLocks noGrp="1"/>
          </p:cNvSpPr>
          <p:nvPr>
            <p:ph type="ftr" sz="quarter" idx="11"/>
          </p:nvPr>
        </p:nvSpPr>
        <p:spPr/>
        <p:txBody>
          <a:bodyPr/>
          <a:lstStyle/>
          <a:p>
            <a:r>
              <a:rPr lang="es-AR"/>
              <a:t>Pastor Armando Acosta S.</a:t>
            </a:r>
          </a:p>
        </p:txBody>
      </p:sp>
      <p:sp>
        <p:nvSpPr>
          <p:cNvPr id="5" name="4 Marcador de número de diapositiva"/>
          <p:cNvSpPr>
            <a:spLocks noGrp="1"/>
          </p:cNvSpPr>
          <p:nvPr>
            <p:ph type="sldNum" sz="quarter" idx="12"/>
          </p:nvPr>
        </p:nvSpPr>
        <p:spPr/>
        <p:txBody>
          <a:bodyPr/>
          <a:lstStyle/>
          <a:p>
            <a:fld id="{8802B4D4-3C25-4ABE-8EBB-B5FD352F9682}" type="slidenum">
              <a:rPr lang="es-AR" smtClean="0"/>
              <a:pPr/>
              <a:t>38</a:t>
            </a:fld>
            <a:endParaRPr lang="es-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a:solidFill>
                  <a:schemeClr val="tx1"/>
                </a:solidFill>
              </a:rPr>
              <a:t>La extensión del Luteranismo</a:t>
            </a:r>
          </a:p>
        </p:txBody>
      </p:sp>
      <p:sp>
        <p:nvSpPr>
          <p:cNvPr id="3" name="2 Marcador de contenido"/>
          <p:cNvSpPr>
            <a:spLocks noGrp="1"/>
          </p:cNvSpPr>
          <p:nvPr>
            <p:ph idx="1"/>
          </p:nvPr>
        </p:nvSpPr>
        <p:spPr/>
        <p:txBody>
          <a:bodyPr>
            <a:normAutofit/>
          </a:bodyPr>
          <a:lstStyle/>
          <a:p>
            <a:r>
              <a:rPr lang="es-MX" b="1" dirty="0">
                <a:solidFill>
                  <a:schemeClr val="tx1"/>
                </a:solidFill>
              </a:rPr>
              <a:t>LA EXTENSIÓN DEL LUTERANISMO</a:t>
            </a:r>
          </a:p>
          <a:p>
            <a:r>
              <a:rPr lang="es-MX" dirty="0">
                <a:solidFill>
                  <a:schemeClr val="tx1"/>
                </a:solidFill>
              </a:rPr>
              <a:t>Antes de 1540 la mayor parte del norte de Alemania era oficialmente luterana. En los estados vecinos, tales como Bohemia y Polonia, </a:t>
            </a:r>
            <a:r>
              <a:rPr lang="es-MX" i="1" dirty="0">
                <a:solidFill>
                  <a:schemeClr val="tx1"/>
                </a:solidFill>
              </a:rPr>
              <a:t>y en los primeros años </a:t>
            </a:r>
            <a:r>
              <a:rPr lang="es-MX" dirty="0">
                <a:solidFill>
                  <a:schemeClr val="tx1"/>
                </a:solidFill>
              </a:rPr>
              <a:t>de la Reforma en Hungría, el luteranismo era muy fuerte. Dinamarca adoptó la</a:t>
            </a:r>
          </a:p>
          <a:p>
            <a:r>
              <a:rPr lang="es-MX" dirty="0">
                <a:solidFill>
                  <a:schemeClr val="tx1"/>
                </a:solidFill>
              </a:rPr>
              <a:t>reforma por 1536 por sus gobernantes y por la predicación de Hans </a:t>
            </a:r>
            <a:r>
              <a:rPr lang="es-MX" dirty="0" err="1">
                <a:solidFill>
                  <a:schemeClr val="tx1"/>
                </a:solidFill>
              </a:rPr>
              <a:t>Tausen</a:t>
            </a:r>
            <a:r>
              <a:rPr lang="es-MX" dirty="0">
                <a:solidFill>
                  <a:schemeClr val="tx1"/>
                </a:solidFill>
              </a:rPr>
              <a:t>.</a:t>
            </a:r>
          </a:p>
          <a:p>
            <a:r>
              <a:rPr lang="es-MX" dirty="0">
                <a:solidFill>
                  <a:schemeClr val="tx1"/>
                </a:solidFill>
              </a:rPr>
              <a:t>Suecia adoptó el luteranismo en 1527, por la predicación de Olaf y Lars </a:t>
            </a:r>
            <a:r>
              <a:rPr lang="es-MX" dirty="0" err="1">
                <a:solidFill>
                  <a:schemeClr val="tx1"/>
                </a:solidFill>
              </a:rPr>
              <a:t>Petersen</a:t>
            </a:r>
            <a:r>
              <a:rPr lang="es-MX" dirty="0">
                <a:solidFill>
                  <a:schemeClr val="tx1"/>
                </a:solidFill>
              </a:rPr>
              <a:t>, de Lars </a:t>
            </a:r>
            <a:r>
              <a:rPr lang="es-MX" dirty="0" err="1">
                <a:solidFill>
                  <a:schemeClr val="tx1"/>
                </a:solidFill>
              </a:rPr>
              <a:t>Andersen</a:t>
            </a:r>
            <a:r>
              <a:rPr lang="es-MX" dirty="0">
                <a:solidFill>
                  <a:schemeClr val="tx1"/>
                </a:solidFill>
              </a:rPr>
              <a:t> y la obra del Rey Gustavo Vasa. Finlandia, un satélite sueco, adoptó el luteranismo principalmente por acción política, habiendo sido el principal predicador Miguel Agrícola.</a:t>
            </a:r>
          </a:p>
        </p:txBody>
      </p:sp>
      <p:sp>
        <p:nvSpPr>
          <p:cNvPr id="4" name="3 Marcador de pie de página"/>
          <p:cNvSpPr>
            <a:spLocks noGrp="1"/>
          </p:cNvSpPr>
          <p:nvPr>
            <p:ph type="ftr" sz="quarter" idx="11"/>
          </p:nvPr>
        </p:nvSpPr>
        <p:spPr/>
        <p:txBody>
          <a:bodyPr/>
          <a:lstStyle/>
          <a:p>
            <a:r>
              <a:rPr lang="es-AR"/>
              <a:t>Pastor Armando Acosta S.</a:t>
            </a:r>
          </a:p>
        </p:txBody>
      </p:sp>
      <p:sp>
        <p:nvSpPr>
          <p:cNvPr id="5" name="4 Marcador de número de diapositiva"/>
          <p:cNvSpPr>
            <a:spLocks noGrp="1"/>
          </p:cNvSpPr>
          <p:nvPr>
            <p:ph type="sldNum" sz="quarter" idx="12"/>
          </p:nvPr>
        </p:nvSpPr>
        <p:spPr/>
        <p:txBody>
          <a:bodyPr/>
          <a:lstStyle/>
          <a:p>
            <a:fld id="{8802B4D4-3C25-4ABE-8EBB-B5FD352F9682}" type="slidenum">
              <a:rPr lang="es-AR" smtClean="0"/>
              <a:pPr/>
              <a:t>39</a:t>
            </a:fld>
            <a:endParaRPr lang="es-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r>
              <a:rPr lang="es-ES" sz="2800" dirty="0">
                <a:solidFill>
                  <a:schemeClr val="tx1"/>
                </a:solidFill>
              </a:rPr>
              <a:t>Este desarrollo del poder papal se dio en tres periodos principales:</a:t>
            </a:r>
          </a:p>
          <a:p>
            <a:r>
              <a:rPr lang="es-ES" sz="2800" dirty="0">
                <a:solidFill>
                  <a:schemeClr val="tx1"/>
                </a:solidFill>
              </a:rPr>
              <a:t>1.- El Periodo de Crecimiento</a:t>
            </a:r>
          </a:p>
          <a:p>
            <a:r>
              <a:rPr lang="es-ES" sz="2800" dirty="0">
                <a:solidFill>
                  <a:schemeClr val="tx1"/>
                </a:solidFill>
              </a:rPr>
              <a:t>2.- El Periodo de culminación.</a:t>
            </a:r>
          </a:p>
          <a:p>
            <a:r>
              <a:rPr lang="es-ES" sz="2800" dirty="0">
                <a:solidFill>
                  <a:schemeClr val="tx1"/>
                </a:solidFill>
              </a:rPr>
              <a:t>3.- El Periodo de decadencia.</a:t>
            </a:r>
          </a:p>
          <a:p>
            <a:r>
              <a:rPr lang="es-ES" sz="2800" dirty="0">
                <a:solidFill>
                  <a:schemeClr val="tx1"/>
                </a:solidFill>
              </a:rPr>
              <a:t>El periodo de Crecimiento del poder papal se dio con el pontificado de Gregorio I, llamado el Grande y llego a su apogeo bajo Gregorio VII mejor conocido como Hildebrando.</a:t>
            </a:r>
            <a:endParaRPr lang="es-AR" sz="2800" dirty="0">
              <a:solidFill>
                <a:schemeClr val="tx1"/>
              </a:solidFill>
            </a:endParaRPr>
          </a:p>
        </p:txBody>
      </p:sp>
      <p:sp>
        <p:nvSpPr>
          <p:cNvPr id="4" name="3 Marcador de número de diapositiva"/>
          <p:cNvSpPr>
            <a:spLocks noGrp="1"/>
          </p:cNvSpPr>
          <p:nvPr>
            <p:ph type="sldNum" sz="quarter" idx="12"/>
          </p:nvPr>
        </p:nvSpPr>
        <p:spPr/>
        <p:txBody>
          <a:bodyPr/>
          <a:lstStyle/>
          <a:p>
            <a:fld id="{8802B4D4-3C25-4ABE-8EBB-B5FD352F9682}" type="slidenum">
              <a:rPr lang="es-AR" smtClean="0"/>
              <a:pPr/>
              <a:t>4</a:t>
            </a:fld>
            <a:endParaRPr lang="es-AR"/>
          </a:p>
        </p:txBody>
      </p:sp>
      <p:sp>
        <p:nvSpPr>
          <p:cNvPr id="5" name="4 Marcador de pie de página"/>
          <p:cNvSpPr>
            <a:spLocks noGrp="1"/>
          </p:cNvSpPr>
          <p:nvPr>
            <p:ph type="ftr" sz="quarter" idx="11"/>
          </p:nvPr>
        </p:nvSpPr>
        <p:spPr/>
        <p:txBody>
          <a:bodyPr/>
          <a:lstStyle/>
          <a:p>
            <a:r>
              <a:rPr lang="es-AR"/>
              <a:t>Pastor Armando Acosta S.</a:t>
            </a:r>
          </a:p>
        </p:txBody>
      </p:sp>
    </p:spTree>
    <p:extLst>
      <p:ext uri="{BB962C8B-B14F-4D97-AF65-F5344CB8AC3E}">
        <p14:creationId xmlns:p14="http://schemas.microsoft.com/office/powerpoint/2010/main" val="232333279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a:solidFill>
                  <a:schemeClr val="tx1"/>
                </a:solidFill>
              </a:rPr>
              <a:t>La Reforma Suiza</a:t>
            </a:r>
          </a:p>
        </p:txBody>
      </p:sp>
      <p:sp>
        <p:nvSpPr>
          <p:cNvPr id="3" name="2 Marcador de contenido"/>
          <p:cNvSpPr>
            <a:spLocks noGrp="1"/>
          </p:cNvSpPr>
          <p:nvPr>
            <p:ph idx="1"/>
          </p:nvPr>
        </p:nvSpPr>
        <p:spPr>
          <a:xfrm>
            <a:off x="1631504" y="1600201"/>
            <a:ext cx="8928992" cy="4525963"/>
          </a:xfrm>
        </p:spPr>
        <p:txBody>
          <a:bodyPr>
            <a:noAutofit/>
          </a:bodyPr>
          <a:lstStyle/>
          <a:p>
            <a:r>
              <a:rPr lang="es-MX" dirty="0">
                <a:solidFill>
                  <a:schemeClr val="tx1"/>
                </a:solidFill>
              </a:rPr>
              <a:t>La segunda de las reformas generales intentadas de la Iglesia Católica Romana durante este período empezó en dos ciudades suizas, pero se extendió ampliamente y pronto fue rival del movimiento luterano. La república suiza</a:t>
            </a:r>
          </a:p>
          <a:p>
            <a:r>
              <a:rPr lang="es-MX" dirty="0">
                <a:solidFill>
                  <a:schemeClr val="tx1"/>
                </a:solidFill>
              </a:rPr>
              <a:t>ofrecía inusitadas oportunidades para el movimiento de reforma, mientras que al mismo tiempo presentaba obstáculos excepcionales. Casi trescientos años antes, los diversos cantones independientes, como se llamaban los pequeños estados como condados, habían ingresado en una confederación, cada cantón, sin relación alguna a su tamaño, con un voto en la dieta o congreso.</a:t>
            </a:r>
          </a:p>
        </p:txBody>
      </p:sp>
      <p:sp>
        <p:nvSpPr>
          <p:cNvPr id="4" name="3 Marcador de pie de página"/>
          <p:cNvSpPr>
            <a:spLocks noGrp="1"/>
          </p:cNvSpPr>
          <p:nvPr>
            <p:ph type="ftr" sz="quarter" idx="11"/>
          </p:nvPr>
        </p:nvSpPr>
        <p:spPr/>
        <p:txBody>
          <a:bodyPr/>
          <a:lstStyle/>
          <a:p>
            <a:r>
              <a:rPr lang="es-AR"/>
              <a:t>Pastor Armando Acosta S.</a:t>
            </a:r>
          </a:p>
        </p:txBody>
      </p:sp>
      <p:sp>
        <p:nvSpPr>
          <p:cNvPr id="5" name="4 Marcador de número de diapositiva"/>
          <p:cNvSpPr>
            <a:spLocks noGrp="1"/>
          </p:cNvSpPr>
          <p:nvPr>
            <p:ph type="sldNum" sz="quarter" idx="12"/>
          </p:nvPr>
        </p:nvSpPr>
        <p:spPr/>
        <p:txBody>
          <a:bodyPr/>
          <a:lstStyle/>
          <a:p>
            <a:fld id="{8802B4D4-3C25-4ABE-8EBB-B5FD352F9682}" type="slidenum">
              <a:rPr lang="es-AR" smtClean="0"/>
              <a:pPr/>
              <a:t>40</a:t>
            </a:fld>
            <a:endParaRPr lang="es-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err="1">
                <a:solidFill>
                  <a:schemeClr val="tx1"/>
                </a:solidFill>
              </a:rPr>
              <a:t>Zwinglio</a:t>
            </a:r>
            <a:endParaRPr lang="es-MX" dirty="0">
              <a:solidFill>
                <a:schemeClr val="tx1"/>
              </a:solidFill>
            </a:endParaRPr>
          </a:p>
        </p:txBody>
      </p:sp>
      <p:sp>
        <p:nvSpPr>
          <p:cNvPr id="3" name="2 Marcador de contenido"/>
          <p:cNvSpPr>
            <a:spLocks noGrp="1"/>
          </p:cNvSpPr>
          <p:nvPr>
            <p:ph idx="1"/>
          </p:nvPr>
        </p:nvSpPr>
        <p:spPr>
          <a:xfrm>
            <a:off x="1631504" y="1600200"/>
            <a:ext cx="8928992" cy="4709120"/>
          </a:xfrm>
        </p:spPr>
        <p:txBody>
          <a:bodyPr>
            <a:noAutofit/>
          </a:bodyPr>
          <a:lstStyle/>
          <a:p>
            <a:r>
              <a:rPr lang="es-MX" sz="2300" dirty="0">
                <a:solidFill>
                  <a:schemeClr val="tx1"/>
                </a:solidFill>
              </a:rPr>
              <a:t>Aparentemente varias experiencias encendieron su celo reformador. Por 1520 se había familiarizado con la obra reformadora de Lutero. </a:t>
            </a:r>
            <a:r>
              <a:rPr lang="es-MX" sz="2300" dirty="0" err="1">
                <a:solidFill>
                  <a:schemeClr val="tx1"/>
                </a:solidFill>
              </a:rPr>
              <a:t>Zwinglio</a:t>
            </a:r>
            <a:r>
              <a:rPr lang="es-MX" sz="2300" dirty="0">
                <a:solidFill>
                  <a:schemeClr val="tx1"/>
                </a:solidFill>
              </a:rPr>
              <a:t> siempre insistió en que no estaba en deuda con Lutero por los principios de la reforma en </a:t>
            </a:r>
            <a:r>
              <a:rPr lang="es-MX" sz="2300" dirty="0" err="1">
                <a:solidFill>
                  <a:schemeClr val="tx1"/>
                </a:solidFill>
              </a:rPr>
              <a:t>Zurich</a:t>
            </a:r>
            <a:r>
              <a:rPr lang="es-MX" sz="2300" dirty="0">
                <a:solidFill>
                  <a:schemeClr val="tx1"/>
                </a:solidFill>
              </a:rPr>
              <a:t>. Un análisis de las reformas instituidas por los dos hombres en cierto modo da muestras de la contención de </a:t>
            </a:r>
            <a:r>
              <a:rPr lang="es-MX" sz="2300" dirty="0" err="1">
                <a:solidFill>
                  <a:schemeClr val="tx1"/>
                </a:solidFill>
              </a:rPr>
              <a:t>Zwinglio</a:t>
            </a:r>
            <a:r>
              <a:rPr lang="es-MX" sz="2300" dirty="0">
                <a:solidFill>
                  <a:schemeClr val="tx1"/>
                </a:solidFill>
              </a:rPr>
              <a:t>. La reforma de </a:t>
            </a:r>
            <a:r>
              <a:rPr lang="es-MX" sz="2300" dirty="0" err="1">
                <a:solidFill>
                  <a:schemeClr val="tx1"/>
                </a:solidFill>
              </a:rPr>
              <a:t>Zwinglio</a:t>
            </a:r>
            <a:r>
              <a:rPr lang="es-MX" sz="2300" dirty="0">
                <a:solidFill>
                  <a:schemeClr val="tx1"/>
                </a:solidFill>
              </a:rPr>
              <a:t> fue intelectual, bíblica </a:t>
            </a:r>
            <a:r>
              <a:rPr lang="es-MX" sz="2300" i="1" dirty="0">
                <a:solidFill>
                  <a:schemeClr val="tx1"/>
                </a:solidFill>
              </a:rPr>
              <a:t>y política. El enfocó la religión como una búsqueda humanista </a:t>
            </a:r>
            <a:r>
              <a:rPr lang="es-MX" sz="2300" dirty="0">
                <a:solidFill>
                  <a:schemeClr val="tx1"/>
                </a:solidFill>
              </a:rPr>
              <a:t>de la verdad. Lutero, por otra parte, fue movido por una gran experiencia que lo convenció de que el sistema romano no podía traer paz al alma de un hombre. Así, mientras </a:t>
            </a:r>
            <a:r>
              <a:rPr lang="es-MX" sz="2300" dirty="0" err="1">
                <a:solidFill>
                  <a:schemeClr val="tx1"/>
                </a:solidFill>
              </a:rPr>
              <a:t>Zwinglio</a:t>
            </a:r>
            <a:r>
              <a:rPr lang="es-MX" sz="2300" dirty="0">
                <a:solidFill>
                  <a:schemeClr val="tx1"/>
                </a:solidFill>
              </a:rPr>
              <a:t> mediante la reforma procuraba satisfacer su </a:t>
            </a:r>
            <a:r>
              <a:rPr lang="es-MX" sz="2300" i="1" dirty="0">
                <a:solidFill>
                  <a:schemeClr val="tx1"/>
                </a:solidFill>
              </a:rPr>
              <a:t>mente con respecto a la verdad del cristianismo, Lutero aspiraba a satisfacer su </a:t>
            </a:r>
            <a:r>
              <a:rPr lang="es-MX" sz="2300" dirty="0">
                <a:solidFill>
                  <a:schemeClr val="tx1"/>
                </a:solidFill>
              </a:rPr>
              <a:t>corazón mediante la apropiación del verdadero cristianismo.</a:t>
            </a:r>
          </a:p>
        </p:txBody>
      </p:sp>
      <p:sp>
        <p:nvSpPr>
          <p:cNvPr id="4" name="3 Marcador de pie de página"/>
          <p:cNvSpPr>
            <a:spLocks noGrp="1"/>
          </p:cNvSpPr>
          <p:nvPr>
            <p:ph type="ftr" sz="quarter" idx="11"/>
          </p:nvPr>
        </p:nvSpPr>
        <p:spPr/>
        <p:txBody>
          <a:bodyPr/>
          <a:lstStyle/>
          <a:p>
            <a:r>
              <a:rPr lang="es-AR"/>
              <a:t>Pastor Armando Acosta S.</a:t>
            </a:r>
          </a:p>
        </p:txBody>
      </p:sp>
      <p:sp>
        <p:nvSpPr>
          <p:cNvPr id="5" name="4 Marcador de número de diapositiva"/>
          <p:cNvSpPr>
            <a:spLocks noGrp="1"/>
          </p:cNvSpPr>
          <p:nvPr>
            <p:ph type="sldNum" sz="quarter" idx="12"/>
          </p:nvPr>
        </p:nvSpPr>
        <p:spPr/>
        <p:txBody>
          <a:bodyPr/>
          <a:lstStyle/>
          <a:p>
            <a:fld id="{8802B4D4-3C25-4ABE-8EBB-B5FD352F9682}" type="slidenum">
              <a:rPr lang="es-AR" smtClean="0"/>
              <a:pPr/>
              <a:t>41</a:t>
            </a:fld>
            <a:endParaRPr lang="es-AR"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a:t>Juan Calvino</a:t>
            </a:r>
          </a:p>
        </p:txBody>
      </p:sp>
      <p:sp>
        <p:nvSpPr>
          <p:cNvPr id="3" name="2 Marcador de contenido"/>
          <p:cNvSpPr>
            <a:spLocks noGrp="1"/>
          </p:cNvSpPr>
          <p:nvPr>
            <p:ph idx="1"/>
          </p:nvPr>
        </p:nvSpPr>
        <p:spPr/>
        <p:txBody>
          <a:bodyPr>
            <a:normAutofit/>
          </a:bodyPr>
          <a:lstStyle/>
          <a:p>
            <a:r>
              <a:rPr lang="es-MX" b="1" dirty="0">
                <a:solidFill>
                  <a:schemeClr val="tx1"/>
                </a:solidFill>
              </a:rPr>
              <a:t>La reforma estalló en Suiza bajo la dirección de Ulrico </a:t>
            </a:r>
            <a:r>
              <a:rPr lang="es-MX" b="1" dirty="0" err="1">
                <a:solidFill>
                  <a:schemeClr val="tx1"/>
                </a:solidFill>
              </a:rPr>
              <a:t>Zwinglio</a:t>
            </a:r>
            <a:r>
              <a:rPr lang="es-MX" b="1" dirty="0">
                <a:solidFill>
                  <a:schemeClr val="tx1"/>
                </a:solidFill>
              </a:rPr>
              <a:t> y Juan Calvino.</a:t>
            </a:r>
          </a:p>
          <a:p>
            <a:r>
              <a:rPr lang="es-MX" b="1" dirty="0">
                <a:solidFill>
                  <a:schemeClr val="tx1"/>
                </a:solidFill>
              </a:rPr>
              <a:t>La inoportuna muerte de </a:t>
            </a:r>
            <a:r>
              <a:rPr lang="es-MX" b="1" dirty="0" err="1">
                <a:solidFill>
                  <a:schemeClr val="tx1"/>
                </a:solidFill>
              </a:rPr>
              <a:t>Zwinglio</a:t>
            </a:r>
            <a:r>
              <a:rPr lang="es-MX" b="1" dirty="0">
                <a:solidFill>
                  <a:schemeClr val="tx1"/>
                </a:solidFill>
              </a:rPr>
              <a:t> volteó radicalmente su reforma por diferentes canales. Su movimiento fue más tarde devorado por el de Juan Calvino.</a:t>
            </a:r>
          </a:p>
          <a:p>
            <a:r>
              <a:rPr lang="es-MX" b="1" dirty="0">
                <a:solidFill>
                  <a:schemeClr val="tx1"/>
                </a:solidFill>
              </a:rPr>
              <a:t>Ambos reformadores suizos condenaron y persiguieron a los radicales y a los </a:t>
            </a:r>
            <a:r>
              <a:rPr lang="es-MX" b="1" dirty="0" err="1">
                <a:solidFill>
                  <a:schemeClr val="tx1"/>
                </a:solidFill>
              </a:rPr>
              <a:t>anabautistas</a:t>
            </a:r>
            <a:r>
              <a:rPr lang="es-MX" b="1" dirty="0">
                <a:solidFill>
                  <a:schemeClr val="tx1"/>
                </a:solidFill>
              </a:rPr>
              <a:t>. Para el tiempo de la muerte de Calvino en 1564, su movimiento era conocido en todas partes de Europa e Inglaterra, y fue muy influyente en Escocia y Suiza.</a:t>
            </a:r>
          </a:p>
        </p:txBody>
      </p:sp>
      <p:sp>
        <p:nvSpPr>
          <p:cNvPr id="4" name="3 Marcador de pie de página"/>
          <p:cNvSpPr>
            <a:spLocks noGrp="1"/>
          </p:cNvSpPr>
          <p:nvPr>
            <p:ph type="ftr" sz="quarter" idx="11"/>
          </p:nvPr>
        </p:nvSpPr>
        <p:spPr/>
        <p:txBody>
          <a:bodyPr/>
          <a:lstStyle/>
          <a:p>
            <a:r>
              <a:rPr lang="es-AR"/>
              <a:t>Pastor Armando Acosta S.</a:t>
            </a:r>
          </a:p>
        </p:txBody>
      </p:sp>
      <p:sp>
        <p:nvSpPr>
          <p:cNvPr id="5" name="4 Marcador de número de diapositiva"/>
          <p:cNvSpPr>
            <a:spLocks noGrp="1"/>
          </p:cNvSpPr>
          <p:nvPr>
            <p:ph type="sldNum" sz="quarter" idx="12"/>
          </p:nvPr>
        </p:nvSpPr>
        <p:spPr/>
        <p:txBody>
          <a:bodyPr/>
          <a:lstStyle/>
          <a:p>
            <a:fld id="{8802B4D4-3C25-4ABE-8EBB-B5FD352F9682}" type="slidenum">
              <a:rPr lang="es-AR" smtClean="0"/>
              <a:pPr/>
              <a:t>42</a:t>
            </a:fld>
            <a:endParaRPr lang="es-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a:solidFill>
                  <a:schemeClr val="tx1"/>
                </a:solidFill>
              </a:rPr>
              <a:t>Escocia y Juan Knox</a:t>
            </a:r>
          </a:p>
        </p:txBody>
      </p:sp>
      <p:sp>
        <p:nvSpPr>
          <p:cNvPr id="3" name="2 Marcador de contenido"/>
          <p:cNvSpPr>
            <a:spLocks noGrp="1"/>
          </p:cNvSpPr>
          <p:nvPr>
            <p:ph idx="1"/>
          </p:nvPr>
        </p:nvSpPr>
        <p:spPr/>
        <p:txBody>
          <a:bodyPr>
            <a:normAutofit/>
          </a:bodyPr>
          <a:lstStyle/>
          <a:p>
            <a:r>
              <a:rPr lang="es-MX" b="1" dirty="0">
                <a:solidFill>
                  <a:schemeClr val="tx1"/>
                </a:solidFill>
              </a:rPr>
              <a:t>Los movimientos de reforma habían empezado en Escocia bajo la inspiración de la obra de Lutero, </a:t>
            </a:r>
            <a:r>
              <a:rPr lang="es-MX" b="1" dirty="0" err="1">
                <a:solidFill>
                  <a:schemeClr val="tx1"/>
                </a:solidFill>
              </a:rPr>
              <a:t>Tyndale</a:t>
            </a:r>
            <a:r>
              <a:rPr lang="es-MX" b="1" dirty="0">
                <a:solidFill>
                  <a:schemeClr val="tx1"/>
                </a:solidFill>
              </a:rPr>
              <a:t>, y otros. Patricio Hamilton, preparado en la Universidad de París, proclamaba las doctrinas evangélicas y fue quemado en 1528. Como resultado muchos nobles, tanto por motivos políticos como eclesiásticos, se volvieron hacia el protestantismo. En 1546 Jorge </a:t>
            </a:r>
            <a:r>
              <a:rPr lang="es-MX" b="1" dirty="0" err="1">
                <a:solidFill>
                  <a:schemeClr val="tx1"/>
                </a:solidFill>
              </a:rPr>
              <a:t>Wishart</a:t>
            </a:r>
            <a:r>
              <a:rPr lang="es-MX" b="1" dirty="0">
                <a:solidFill>
                  <a:schemeClr val="tx1"/>
                </a:solidFill>
              </a:rPr>
              <a:t> fue</a:t>
            </a:r>
          </a:p>
          <a:p>
            <a:r>
              <a:rPr lang="es-MX" b="1" dirty="0">
                <a:solidFill>
                  <a:schemeClr val="tx1"/>
                </a:solidFill>
              </a:rPr>
              <a:t>quemado también. Su martirio inflamó a Juan </a:t>
            </a:r>
            <a:r>
              <a:rPr lang="es-MX" b="1" dirty="0" err="1">
                <a:solidFill>
                  <a:schemeClr val="tx1"/>
                </a:solidFill>
              </a:rPr>
              <a:t>Knox.Después</a:t>
            </a:r>
            <a:r>
              <a:rPr lang="es-MX" b="1" dirty="0">
                <a:solidFill>
                  <a:schemeClr val="tx1"/>
                </a:solidFill>
              </a:rPr>
              <a:t>, Knox asistió a la escuela de Calvino en Ginebra en 1554 y sirvió allí como pastor después de 1555. En 1559 Knox regresó a Escocia </a:t>
            </a:r>
            <a:r>
              <a:rPr lang="es-MX" b="1" i="1" dirty="0">
                <a:solidFill>
                  <a:schemeClr val="tx1"/>
                </a:solidFill>
              </a:rPr>
              <a:t>y resultó victorioso en establecer el </a:t>
            </a:r>
            <a:r>
              <a:rPr lang="es-MX" b="1" dirty="0">
                <a:solidFill>
                  <a:schemeClr val="tx1"/>
                </a:solidFill>
              </a:rPr>
              <a:t>sistema presbiteriano.</a:t>
            </a:r>
          </a:p>
        </p:txBody>
      </p:sp>
      <p:sp>
        <p:nvSpPr>
          <p:cNvPr id="4" name="3 Marcador de pie de página"/>
          <p:cNvSpPr>
            <a:spLocks noGrp="1"/>
          </p:cNvSpPr>
          <p:nvPr>
            <p:ph type="ftr" sz="quarter" idx="11"/>
          </p:nvPr>
        </p:nvSpPr>
        <p:spPr/>
        <p:txBody>
          <a:bodyPr/>
          <a:lstStyle/>
          <a:p>
            <a:r>
              <a:rPr lang="es-AR"/>
              <a:t>Pastor Armando Acosta S.</a:t>
            </a:r>
          </a:p>
        </p:txBody>
      </p:sp>
      <p:sp>
        <p:nvSpPr>
          <p:cNvPr id="5" name="4 Marcador de número de diapositiva"/>
          <p:cNvSpPr>
            <a:spLocks noGrp="1"/>
          </p:cNvSpPr>
          <p:nvPr>
            <p:ph type="sldNum" sz="quarter" idx="12"/>
          </p:nvPr>
        </p:nvSpPr>
        <p:spPr/>
        <p:txBody>
          <a:bodyPr/>
          <a:lstStyle/>
          <a:p>
            <a:fld id="{8802B4D4-3C25-4ABE-8EBB-B5FD352F9682}" type="slidenum">
              <a:rPr lang="es-AR" smtClean="0"/>
              <a:pPr/>
              <a:t>43</a:t>
            </a:fld>
            <a:endParaRPr lang="es-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a:solidFill>
                  <a:schemeClr val="tx1"/>
                </a:solidFill>
              </a:rPr>
              <a:t>Los Países bajos</a:t>
            </a:r>
          </a:p>
        </p:txBody>
      </p:sp>
      <p:sp>
        <p:nvSpPr>
          <p:cNvPr id="3" name="2 Marcador de contenido"/>
          <p:cNvSpPr>
            <a:spLocks noGrp="1"/>
          </p:cNvSpPr>
          <p:nvPr>
            <p:ph idx="1"/>
          </p:nvPr>
        </p:nvSpPr>
        <p:spPr/>
        <p:txBody>
          <a:bodyPr>
            <a:normAutofit/>
          </a:bodyPr>
          <a:lstStyle/>
          <a:p>
            <a:r>
              <a:rPr lang="es-MX" dirty="0">
                <a:solidFill>
                  <a:schemeClr val="tx1"/>
                </a:solidFill>
              </a:rPr>
              <a:t>Entre 1517 y 1529 el luteranismo se extendió rápidamente en los Países Bajos. Los menonitas hicieron gran progreso hasta cerca de 1540, cuando el calvinismo empezó a hacerse muy influyente. Una de las razones por qué muchos dejaron las filas menonitas para hacerse calvinistas fue que los primeros demandaban el pacifismo. En este período España estaba haciendo una guerra determinada contra los Países Bajos por razones tanto políticas como religiosas. Consecuentemente, un gran número de habitantes abrazaron el movimiento calvinista militante en preferencia a la fe menonita pacifista.</a:t>
            </a:r>
          </a:p>
          <a:p>
            <a:r>
              <a:rPr lang="es-MX" dirty="0">
                <a:solidFill>
                  <a:schemeClr val="tx1"/>
                </a:solidFill>
              </a:rPr>
              <a:t>Para 1550 los calvinistas empezaron a organizar iglesias en los</a:t>
            </a:r>
          </a:p>
          <a:p>
            <a:r>
              <a:rPr lang="es-MX" dirty="0">
                <a:solidFill>
                  <a:schemeClr val="tx1"/>
                </a:solidFill>
              </a:rPr>
              <a:t>hogares. En 1559 se tuvo un sínodo nacional, se organizó la Iglesia Holandesa Reformada (calvinista), y se adoptó una confesión calvinista.</a:t>
            </a:r>
          </a:p>
        </p:txBody>
      </p:sp>
      <p:sp>
        <p:nvSpPr>
          <p:cNvPr id="4" name="3 Marcador de pie de página"/>
          <p:cNvSpPr>
            <a:spLocks noGrp="1"/>
          </p:cNvSpPr>
          <p:nvPr>
            <p:ph type="ftr" sz="quarter" idx="11"/>
          </p:nvPr>
        </p:nvSpPr>
        <p:spPr/>
        <p:txBody>
          <a:bodyPr/>
          <a:lstStyle/>
          <a:p>
            <a:r>
              <a:rPr lang="es-AR"/>
              <a:t>Pastor Armando Acosta S.</a:t>
            </a:r>
          </a:p>
        </p:txBody>
      </p:sp>
      <p:sp>
        <p:nvSpPr>
          <p:cNvPr id="5" name="4 Marcador de número de diapositiva"/>
          <p:cNvSpPr>
            <a:spLocks noGrp="1"/>
          </p:cNvSpPr>
          <p:nvPr>
            <p:ph type="sldNum" sz="quarter" idx="12"/>
          </p:nvPr>
        </p:nvSpPr>
        <p:spPr/>
        <p:txBody>
          <a:bodyPr/>
          <a:lstStyle/>
          <a:p>
            <a:fld id="{8802B4D4-3C25-4ABE-8EBB-B5FD352F9682}" type="slidenum">
              <a:rPr lang="es-AR" smtClean="0"/>
              <a:pPr/>
              <a:t>44</a:t>
            </a:fld>
            <a:endParaRPr lang="es-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a:solidFill>
                  <a:schemeClr val="tx1"/>
                </a:solidFill>
              </a:rPr>
              <a:t>Miguel Servet</a:t>
            </a:r>
          </a:p>
        </p:txBody>
      </p:sp>
      <p:sp>
        <p:nvSpPr>
          <p:cNvPr id="3" name="2 Marcador de contenido"/>
          <p:cNvSpPr>
            <a:spLocks noGrp="1"/>
          </p:cNvSpPr>
          <p:nvPr>
            <p:ph idx="1"/>
          </p:nvPr>
        </p:nvSpPr>
        <p:spPr/>
        <p:txBody>
          <a:bodyPr>
            <a:normAutofit/>
          </a:bodyPr>
          <a:lstStyle/>
          <a:p>
            <a:r>
              <a:rPr lang="es-MX" b="1" dirty="0">
                <a:solidFill>
                  <a:schemeClr val="tx1"/>
                </a:solidFill>
              </a:rPr>
              <a:t>Miguel Servet, un español exasperante y no ortodoxo se abrió paso hasta Ginebra. Antiguo oponente de Calvino, Servet ya estaba bajo condenación por los romanistas tanto como por los evangélicos por sus ataques sobre las doctrinas de la Trinidad y la persona de Cristo.</a:t>
            </a:r>
          </a:p>
          <a:p>
            <a:r>
              <a:rPr lang="es-MX" b="1" dirty="0">
                <a:solidFill>
                  <a:schemeClr val="tx1"/>
                </a:solidFill>
              </a:rPr>
              <a:t>Calvino persiguió vigorosamente a Servet, y el partido de oposición imprudentemente dio señales de favorecer a Servet. Consecuentemente, cuando Servet fue condenado y quemado en octubre de 1553, la victoria de Calvino fue completa. Las elecciones del siguiente año le dieron un triunfo resonante.</a:t>
            </a:r>
          </a:p>
        </p:txBody>
      </p:sp>
      <p:sp>
        <p:nvSpPr>
          <p:cNvPr id="4" name="3 Marcador de pie de página"/>
          <p:cNvSpPr>
            <a:spLocks noGrp="1"/>
          </p:cNvSpPr>
          <p:nvPr>
            <p:ph type="ftr" sz="quarter" idx="11"/>
          </p:nvPr>
        </p:nvSpPr>
        <p:spPr/>
        <p:txBody>
          <a:bodyPr/>
          <a:lstStyle/>
          <a:p>
            <a:r>
              <a:rPr lang="es-AR"/>
              <a:t>Pastor Armando Acosta S.</a:t>
            </a:r>
          </a:p>
        </p:txBody>
      </p:sp>
      <p:sp>
        <p:nvSpPr>
          <p:cNvPr id="5" name="4 Marcador de número de diapositiva"/>
          <p:cNvSpPr>
            <a:spLocks noGrp="1"/>
          </p:cNvSpPr>
          <p:nvPr>
            <p:ph type="sldNum" sz="quarter" idx="12"/>
          </p:nvPr>
        </p:nvSpPr>
        <p:spPr/>
        <p:txBody>
          <a:bodyPr/>
          <a:lstStyle/>
          <a:p>
            <a:fld id="{8802B4D4-3C25-4ABE-8EBB-B5FD352F9682}" type="slidenum">
              <a:rPr lang="es-AR" smtClean="0"/>
              <a:pPr/>
              <a:t>45</a:t>
            </a:fld>
            <a:endParaRPr lang="es-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a:solidFill>
                  <a:schemeClr val="tx1"/>
                </a:solidFill>
              </a:rPr>
              <a:t>Sistema doctrinal de Calvino</a:t>
            </a:r>
          </a:p>
        </p:txBody>
      </p:sp>
      <p:sp>
        <p:nvSpPr>
          <p:cNvPr id="3" name="2 Marcador de contenido"/>
          <p:cNvSpPr>
            <a:spLocks noGrp="1"/>
          </p:cNvSpPr>
          <p:nvPr>
            <p:ph idx="1"/>
          </p:nvPr>
        </p:nvSpPr>
        <p:spPr/>
        <p:txBody>
          <a:bodyPr>
            <a:normAutofit/>
          </a:bodyPr>
          <a:lstStyle/>
          <a:p>
            <a:r>
              <a:rPr lang="es-MX" dirty="0">
                <a:solidFill>
                  <a:schemeClr val="tx1"/>
                </a:solidFill>
              </a:rPr>
              <a:t>El sistema de doctrina de Calvino, como se expresa en </a:t>
            </a:r>
            <a:r>
              <a:rPr lang="es-MX" i="1" dirty="0">
                <a:solidFill>
                  <a:schemeClr val="tx1"/>
                </a:solidFill>
              </a:rPr>
              <a:t>La Institución, empezó </a:t>
            </a:r>
            <a:r>
              <a:rPr lang="es-MX" dirty="0">
                <a:solidFill>
                  <a:schemeClr val="tx1"/>
                </a:solidFill>
              </a:rPr>
              <a:t>con la soberanía de Dios y, siguiendo el orden general de los credos, discutía a Cristo, el Espíritu Santo, y la iglesia. Su énfasis sobre la predestinación de Dios fue atacado por varios, </a:t>
            </a:r>
            <a:r>
              <a:rPr lang="es-MX" i="1" dirty="0">
                <a:solidFill>
                  <a:schemeClr val="tx1"/>
                </a:solidFill>
              </a:rPr>
              <a:t>y su retención del bautismo infantil reflejaba la </a:t>
            </a:r>
            <a:r>
              <a:rPr lang="es-MX" dirty="0">
                <a:solidFill>
                  <a:schemeClr val="tx1"/>
                </a:solidFill>
              </a:rPr>
              <a:t>importancia que había dado al aspecto sociológico de los sacramentos.</a:t>
            </a:r>
          </a:p>
          <a:p>
            <a:r>
              <a:rPr lang="es-MX" dirty="0">
                <a:solidFill>
                  <a:schemeClr val="tx1"/>
                </a:solidFill>
              </a:rPr>
              <a:t> Su concepto del bautismo era muy semejante al de </a:t>
            </a:r>
            <a:r>
              <a:rPr lang="es-MX" dirty="0" err="1">
                <a:solidFill>
                  <a:schemeClr val="tx1"/>
                </a:solidFill>
              </a:rPr>
              <a:t>Zwinglio</a:t>
            </a:r>
            <a:r>
              <a:rPr lang="es-MX" dirty="0">
                <a:solidFill>
                  <a:schemeClr val="tx1"/>
                </a:solidFill>
              </a:rPr>
              <a:t>, </a:t>
            </a:r>
            <a:r>
              <a:rPr lang="es-MX" i="1" dirty="0">
                <a:solidFill>
                  <a:schemeClr val="tx1"/>
                </a:solidFill>
              </a:rPr>
              <a:t>y enseñaba la </a:t>
            </a:r>
            <a:r>
              <a:rPr lang="es-MX" dirty="0">
                <a:solidFill>
                  <a:schemeClr val="tx1"/>
                </a:solidFill>
              </a:rPr>
              <a:t>verdadera presencia espiritual de Cristo en la Cena. Mientras estaba en Basilea en </a:t>
            </a:r>
            <a:r>
              <a:rPr lang="es-MX" i="1" dirty="0">
                <a:solidFill>
                  <a:schemeClr val="tx1"/>
                </a:solidFill>
              </a:rPr>
              <a:t>1536. Calvino publicó la primera edición de su </a:t>
            </a:r>
            <a:r>
              <a:rPr lang="es-MX" dirty="0">
                <a:solidFill>
                  <a:schemeClr val="tx1"/>
                </a:solidFill>
              </a:rPr>
              <a:t>obra sobresaliente, </a:t>
            </a:r>
            <a:r>
              <a:rPr lang="es-MX" i="1" dirty="0">
                <a:solidFill>
                  <a:schemeClr val="tx1"/>
                </a:solidFill>
              </a:rPr>
              <a:t>Institución de la Religión Cristiana, que le trajo inmediata </a:t>
            </a:r>
            <a:r>
              <a:rPr lang="es-MX" dirty="0">
                <a:solidFill>
                  <a:schemeClr val="tx1"/>
                </a:solidFill>
              </a:rPr>
              <a:t>fama. Su dedicatoria de </a:t>
            </a:r>
            <a:r>
              <a:rPr lang="es-MX" i="1" dirty="0">
                <a:solidFill>
                  <a:schemeClr val="tx1"/>
                </a:solidFill>
              </a:rPr>
              <a:t>La Institución al rey Francisco I de Francia es una </a:t>
            </a:r>
            <a:r>
              <a:rPr lang="es-MX" dirty="0">
                <a:solidFill>
                  <a:schemeClr val="tx1"/>
                </a:solidFill>
              </a:rPr>
              <a:t>obra maestra de argumentación de las Escrituras y de la historia.</a:t>
            </a:r>
          </a:p>
        </p:txBody>
      </p:sp>
      <p:sp>
        <p:nvSpPr>
          <p:cNvPr id="4" name="3 Marcador de pie de página"/>
          <p:cNvSpPr>
            <a:spLocks noGrp="1"/>
          </p:cNvSpPr>
          <p:nvPr>
            <p:ph type="ftr" sz="quarter" idx="11"/>
          </p:nvPr>
        </p:nvSpPr>
        <p:spPr/>
        <p:txBody>
          <a:bodyPr/>
          <a:lstStyle/>
          <a:p>
            <a:r>
              <a:rPr lang="es-AR"/>
              <a:t>Pastor Armando Acosta S.</a:t>
            </a:r>
          </a:p>
        </p:txBody>
      </p:sp>
      <p:sp>
        <p:nvSpPr>
          <p:cNvPr id="5" name="4 Marcador de número de diapositiva"/>
          <p:cNvSpPr>
            <a:spLocks noGrp="1"/>
          </p:cNvSpPr>
          <p:nvPr>
            <p:ph type="sldNum" sz="quarter" idx="12"/>
          </p:nvPr>
        </p:nvSpPr>
        <p:spPr/>
        <p:txBody>
          <a:bodyPr/>
          <a:lstStyle/>
          <a:p>
            <a:fld id="{8802B4D4-3C25-4ABE-8EBB-B5FD352F9682}" type="slidenum">
              <a:rPr lang="es-AR" smtClean="0"/>
              <a:pPr/>
              <a:t>46</a:t>
            </a:fld>
            <a:endParaRPr lang="es-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a:solidFill>
                  <a:schemeClr val="tx1"/>
                </a:solidFill>
              </a:rPr>
              <a:t>La Reforma Radical</a:t>
            </a:r>
          </a:p>
        </p:txBody>
      </p:sp>
      <p:sp>
        <p:nvSpPr>
          <p:cNvPr id="3" name="2 Marcador de contenido"/>
          <p:cNvSpPr>
            <a:spLocks noGrp="1"/>
          </p:cNvSpPr>
          <p:nvPr>
            <p:ph idx="1"/>
          </p:nvPr>
        </p:nvSpPr>
        <p:spPr/>
        <p:txBody>
          <a:bodyPr>
            <a:normAutofit/>
          </a:bodyPr>
          <a:lstStyle/>
          <a:p>
            <a:r>
              <a:rPr lang="es-MX" dirty="0">
                <a:solidFill>
                  <a:schemeClr val="tx1"/>
                </a:solidFill>
              </a:rPr>
              <a:t>Por siglos los principales historiadores o ignoraron o crasamente malentendieron lo que ahora se reconoce como uno de los movimientos importantes en el período de Reforma. El movimiento por siglos fue llamado </a:t>
            </a:r>
            <a:r>
              <a:rPr lang="es-MX" dirty="0" err="1">
                <a:solidFill>
                  <a:schemeClr val="tx1"/>
                </a:solidFill>
              </a:rPr>
              <a:t>anabautismo</a:t>
            </a:r>
            <a:r>
              <a:rPr lang="es-MX" dirty="0">
                <a:solidFill>
                  <a:schemeClr val="tx1"/>
                </a:solidFill>
              </a:rPr>
              <a:t>, aunque con algunas reservas por los más familiarizados con él. A. H. </a:t>
            </a:r>
            <a:r>
              <a:rPr lang="es-MX" dirty="0" err="1">
                <a:solidFill>
                  <a:schemeClr val="tx1"/>
                </a:solidFill>
              </a:rPr>
              <a:t>Newman</a:t>
            </a:r>
            <a:r>
              <a:rPr lang="es-MX" dirty="0">
                <a:solidFill>
                  <a:schemeClr val="tx1"/>
                </a:solidFill>
              </a:rPr>
              <a:t>, por ejemplo, reconocía, como muchos eruditos de otras denominaciones ahora están de acuerdo, en que el nombre “</a:t>
            </a:r>
            <a:r>
              <a:rPr lang="es-MX" dirty="0" err="1">
                <a:solidFill>
                  <a:schemeClr val="tx1"/>
                </a:solidFill>
              </a:rPr>
              <a:t>anabautista</a:t>
            </a:r>
            <a:r>
              <a:rPr lang="es-MX" dirty="0">
                <a:solidFill>
                  <a:schemeClr val="tx1"/>
                </a:solidFill>
              </a:rPr>
              <a:t>” era un epíteto de reprobación  condenación. Por mucho tiempo se le identificó con el fanatismo, el cisma y el desorden. Ya para el siglo V el Código Teodosio señalaba la pena de muerte para cualquiera que rebautizara a otro. Esta ley estaba dirigida a los donatistas, los que algunas veces eran llamados </a:t>
            </a:r>
            <a:r>
              <a:rPr lang="es-MX" dirty="0" err="1">
                <a:solidFill>
                  <a:schemeClr val="tx1"/>
                </a:solidFill>
              </a:rPr>
              <a:t>anabautistas</a:t>
            </a:r>
            <a:r>
              <a:rPr lang="es-MX" dirty="0">
                <a:solidFill>
                  <a:schemeClr val="tx1"/>
                </a:solidFill>
              </a:rPr>
              <a:t> porque insistían en realizar el rito del bautismo sobre cualquiera que viniera de las corrompidas iglesias católicas,</a:t>
            </a:r>
          </a:p>
        </p:txBody>
      </p:sp>
      <p:sp>
        <p:nvSpPr>
          <p:cNvPr id="4" name="3 Marcador de pie de página"/>
          <p:cNvSpPr>
            <a:spLocks noGrp="1"/>
          </p:cNvSpPr>
          <p:nvPr>
            <p:ph type="ftr" sz="quarter" idx="11"/>
          </p:nvPr>
        </p:nvSpPr>
        <p:spPr/>
        <p:txBody>
          <a:bodyPr/>
          <a:lstStyle/>
          <a:p>
            <a:r>
              <a:rPr lang="es-AR"/>
              <a:t>Pastor Armando Acosta S.</a:t>
            </a:r>
          </a:p>
        </p:txBody>
      </p:sp>
      <p:sp>
        <p:nvSpPr>
          <p:cNvPr id="5" name="4 Marcador de número de diapositiva"/>
          <p:cNvSpPr>
            <a:spLocks noGrp="1"/>
          </p:cNvSpPr>
          <p:nvPr>
            <p:ph type="sldNum" sz="quarter" idx="12"/>
          </p:nvPr>
        </p:nvSpPr>
        <p:spPr/>
        <p:txBody>
          <a:bodyPr/>
          <a:lstStyle/>
          <a:p>
            <a:fld id="{8802B4D4-3C25-4ABE-8EBB-B5FD352F9682}" type="slidenum">
              <a:rPr lang="es-AR" smtClean="0"/>
              <a:pPr/>
              <a:t>47</a:t>
            </a:fld>
            <a:endParaRPr lang="es-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a:p>
        </p:txBody>
      </p:sp>
      <p:sp>
        <p:nvSpPr>
          <p:cNvPr id="3" name="2 Marcador de contenido"/>
          <p:cNvSpPr>
            <a:spLocks noGrp="1"/>
          </p:cNvSpPr>
          <p:nvPr>
            <p:ph idx="1"/>
          </p:nvPr>
        </p:nvSpPr>
        <p:spPr>
          <a:xfrm>
            <a:off x="1981200" y="1600201"/>
            <a:ext cx="8507288" cy="4525963"/>
          </a:xfrm>
        </p:spPr>
        <p:txBody>
          <a:bodyPr>
            <a:noAutofit/>
          </a:bodyPr>
          <a:lstStyle/>
          <a:p>
            <a:r>
              <a:rPr lang="es-MX" sz="1800" dirty="0">
                <a:solidFill>
                  <a:schemeClr val="tx1"/>
                </a:solidFill>
              </a:rPr>
              <a:t>El nombre “</a:t>
            </a:r>
            <a:r>
              <a:rPr lang="es-MX" sz="1800" dirty="0" err="1">
                <a:solidFill>
                  <a:schemeClr val="tx1"/>
                </a:solidFill>
              </a:rPr>
              <a:t>anabautista</a:t>
            </a:r>
            <a:r>
              <a:rPr lang="es-MX" sz="1800" dirty="0">
                <a:solidFill>
                  <a:schemeClr val="tx1"/>
                </a:solidFill>
              </a:rPr>
              <a:t>” que hacía hincapié en la sola doctrina del bautismo de los creyentes, difícilmente puede aplicarse adecuadamente a todos los radicales religiosos que eran amenazados o condenados por ser clasificados en esta categoría.</a:t>
            </a:r>
          </a:p>
          <a:p>
            <a:r>
              <a:rPr lang="es-MX" sz="1800" dirty="0">
                <a:solidFill>
                  <a:schemeClr val="tx1"/>
                </a:solidFill>
              </a:rPr>
              <a:t>Una mejor clasificación para describir más exactamente los diversos tipos de</a:t>
            </a:r>
          </a:p>
          <a:p>
            <a:r>
              <a:rPr lang="es-MX" sz="1800" dirty="0">
                <a:solidFill>
                  <a:schemeClr val="tx1"/>
                </a:solidFill>
              </a:rPr>
              <a:t>pensadores radicales ha sido intentada recientemente por mucho historiadores.</a:t>
            </a:r>
          </a:p>
          <a:p>
            <a:r>
              <a:rPr lang="es-MX" sz="1800" dirty="0">
                <a:solidFill>
                  <a:schemeClr val="tx1"/>
                </a:solidFill>
              </a:rPr>
              <a:t>Tal vez, como algunos han sugerido, la palabra “radical” es el mejor término</a:t>
            </a:r>
          </a:p>
          <a:p>
            <a:r>
              <a:rPr lang="es-MX" sz="1800" dirty="0">
                <a:solidFill>
                  <a:schemeClr val="tx1"/>
                </a:solidFill>
              </a:rPr>
              <a:t>genérico para todos ellos, porque estos grupos eran radicales tanto en relación</a:t>
            </a:r>
          </a:p>
          <a:p>
            <a:r>
              <a:rPr lang="es-MX" sz="1800" dirty="0">
                <a:solidFill>
                  <a:schemeClr val="tx1"/>
                </a:solidFill>
              </a:rPr>
              <a:t>con las prácticas de los reformadores religiosos contemporáneos como en la</a:t>
            </a:r>
          </a:p>
          <a:p>
            <a:r>
              <a:rPr lang="es-MX" sz="1800" dirty="0">
                <a:solidFill>
                  <a:schemeClr val="tx1"/>
                </a:solidFill>
              </a:rPr>
              <a:t>opinión de los católicos romanos y de los protestantes de ese tiempo.</a:t>
            </a:r>
          </a:p>
          <a:p>
            <a:r>
              <a:rPr lang="es-MX" sz="1800" dirty="0">
                <a:solidFill>
                  <a:schemeClr val="tx1"/>
                </a:solidFill>
              </a:rPr>
              <a:t> Los diversos grupos, entonces, se discutirán bajo cuatro categorías: los </a:t>
            </a:r>
            <a:r>
              <a:rPr lang="es-MX" sz="1800" dirty="0" err="1">
                <a:solidFill>
                  <a:schemeClr val="tx1"/>
                </a:solidFill>
              </a:rPr>
              <a:t>biblicistas</a:t>
            </a:r>
            <a:endParaRPr lang="es-MX" sz="1800" dirty="0">
              <a:solidFill>
                <a:schemeClr val="tx1"/>
              </a:solidFill>
            </a:endParaRPr>
          </a:p>
          <a:p>
            <a:r>
              <a:rPr lang="es-MX" sz="1800" dirty="0">
                <a:solidFill>
                  <a:schemeClr val="tx1"/>
                </a:solidFill>
              </a:rPr>
              <a:t>radicales, los milenaristas radicales, los místicos radicales, y los racionalistas</a:t>
            </a:r>
          </a:p>
          <a:p>
            <a:r>
              <a:rPr lang="es-MX" sz="1800" dirty="0">
                <a:solidFill>
                  <a:schemeClr val="tx1"/>
                </a:solidFill>
              </a:rPr>
              <a:t>radicales.</a:t>
            </a:r>
          </a:p>
        </p:txBody>
      </p:sp>
      <p:sp>
        <p:nvSpPr>
          <p:cNvPr id="4" name="3 Marcador de pie de página"/>
          <p:cNvSpPr>
            <a:spLocks noGrp="1"/>
          </p:cNvSpPr>
          <p:nvPr>
            <p:ph type="ftr" sz="quarter" idx="11"/>
          </p:nvPr>
        </p:nvSpPr>
        <p:spPr/>
        <p:txBody>
          <a:bodyPr/>
          <a:lstStyle/>
          <a:p>
            <a:r>
              <a:rPr lang="es-AR"/>
              <a:t>Pastor Armando Acosta S.</a:t>
            </a:r>
          </a:p>
        </p:txBody>
      </p:sp>
      <p:sp>
        <p:nvSpPr>
          <p:cNvPr id="5" name="4 Marcador de número de diapositiva"/>
          <p:cNvSpPr>
            <a:spLocks noGrp="1"/>
          </p:cNvSpPr>
          <p:nvPr>
            <p:ph type="sldNum" sz="quarter" idx="12"/>
          </p:nvPr>
        </p:nvSpPr>
        <p:spPr/>
        <p:txBody>
          <a:bodyPr/>
          <a:lstStyle/>
          <a:p>
            <a:fld id="{8802B4D4-3C25-4ABE-8EBB-B5FD352F9682}" type="slidenum">
              <a:rPr lang="es-AR" smtClean="0"/>
              <a:pPr/>
              <a:t>48</a:t>
            </a:fld>
            <a:endParaRPr lang="es-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a:solidFill>
                  <a:schemeClr val="tx1"/>
                </a:solidFill>
              </a:rPr>
              <a:t>Belicistas Radicales</a:t>
            </a:r>
          </a:p>
        </p:txBody>
      </p:sp>
      <p:sp>
        <p:nvSpPr>
          <p:cNvPr id="3" name="2 Marcador de contenido"/>
          <p:cNvSpPr>
            <a:spLocks noGrp="1"/>
          </p:cNvSpPr>
          <p:nvPr>
            <p:ph idx="1"/>
          </p:nvPr>
        </p:nvSpPr>
        <p:spPr>
          <a:xfrm>
            <a:off x="1981200" y="1600201"/>
            <a:ext cx="8435280" cy="4525963"/>
          </a:xfrm>
        </p:spPr>
        <p:txBody>
          <a:bodyPr>
            <a:normAutofit lnSpcReduction="10000"/>
          </a:bodyPr>
          <a:lstStyle/>
          <a:p>
            <a:r>
              <a:rPr lang="es-MX" i="1" dirty="0" err="1">
                <a:solidFill>
                  <a:schemeClr val="tx1"/>
                </a:solidFill>
              </a:rPr>
              <a:t>Biblicistas</a:t>
            </a:r>
            <a:r>
              <a:rPr lang="es-MX" i="1" dirty="0">
                <a:solidFill>
                  <a:schemeClr val="tx1"/>
                </a:solidFill>
              </a:rPr>
              <a:t> Radicales.— Este grupo recientemente ha sido llamado “los </a:t>
            </a:r>
            <a:r>
              <a:rPr lang="es-MX" dirty="0" err="1">
                <a:solidFill>
                  <a:schemeClr val="tx1"/>
                </a:solidFill>
              </a:rPr>
              <a:t>anabautistas</a:t>
            </a:r>
            <a:r>
              <a:rPr lang="es-MX" dirty="0">
                <a:solidFill>
                  <a:schemeClr val="tx1"/>
                </a:solidFill>
              </a:rPr>
              <a:t> propiamente dicho” por un autor, por buenas razones, porque ellos demandaban fe personal antes del bautismo como un elemento básico de su religión. Había radicales en el sentido de que ellos eliminaban toda la tradición en favor de la autoridad bíblica, que ellos consideraban la fuente de sus ideas acerca del bautismo de los creyentes, la separación de la iglesia y el estado, la eliminación de la gracia sacramental y sacerdotal, la centralidad de la iglesia unida, la restauración del primitivo espíritu cristiano de amor y de la norma neotestamentaria de organización, y la santidad de vida como resultado de una experiencia de regeneración mediante el Espíritu de Dios.</a:t>
            </a:r>
          </a:p>
        </p:txBody>
      </p:sp>
      <p:sp>
        <p:nvSpPr>
          <p:cNvPr id="4" name="3 Marcador de pie de página"/>
          <p:cNvSpPr>
            <a:spLocks noGrp="1"/>
          </p:cNvSpPr>
          <p:nvPr>
            <p:ph type="ftr" sz="quarter" idx="11"/>
          </p:nvPr>
        </p:nvSpPr>
        <p:spPr/>
        <p:txBody>
          <a:bodyPr/>
          <a:lstStyle/>
          <a:p>
            <a:r>
              <a:rPr lang="es-AR"/>
              <a:t>Pastor Armando Acosta S.</a:t>
            </a:r>
          </a:p>
        </p:txBody>
      </p:sp>
      <p:sp>
        <p:nvSpPr>
          <p:cNvPr id="5" name="4 Marcador de número de diapositiva"/>
          <p:cNvSpPr>
            <a:spLocks noGrp="1"/>
          </p:cNvSpPr>
          <p:nvPr>
            <p:ph type="sldNum" sz="quarter" idx="12"/>
          </p:nvPr>
        </p:nvSpPr>
        <p:spPr/>
        <p:txBody>
          <a:bodyPr/>
          <a:lstStyle/>
          <a:p>
            <a:fld id="{8802B4D4-3C25-4ABE-8EBB-B5FD352F9682}" type="slidenum">
              <a:rPr lang="es-AR" smtClean="0"/>
              <a:pPr/>
              <a:t>49</a:t>
            </a:fld>
            <a:endParaRPr lang="es-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a:solidFill>
                  <a:schemeClr val="tx1"/>
                </a:solidFill>
              </a:rPr>
              <a:t>El Periodo de Crecimiento</a:t>
            </a:r>
          </a:p>
        </p:txBody>
      </p:sp>
      <p:sp>
        <p:nvSpPr>
          <p:cNvPr id="3" name="2 Marcador de contenido"/>
          <p:cNvSpPr>
            <a:spLocks noGrp="1"/>
          </p:cNvSpPr>
          <p:nvPr>
            <p:ph idx="1"/>
          </p:nvPr>
        </p:nvSpPr>
        <p:spPr/>
        <p:txBody>
          <a:bodyPr/>
          <a:lstStyle/>
          <a:p>
            <a:r>
              <a:rPr lang="es-MX" dirty="0">
                <a:solidFill>
                  <a:schemeClr val="tx1"/>
                </a:solidFill>
              </a:rPr>
              <a:t>Gregorio I extendió de la iglesia enviando misioneros a Inglaterra y buscando la conversión de las naciones Europeas que aun se consideraban paganas.</a:t>
            </a:r>
          </a:p>
          <a:p>
            <a:r>
              <a:rPr lang="es-MX" dirty="0">
                <a:solidFill>
                  <a:schemeClr val="tx1"/>
                </a:solidFill>
              </a:rPr>
              <a:t>Como preparativos para lograr el poder universal, convirtió a la provincia de Roma como virtual gobernante, contrarrestando las intenciones del patriarca de Constantinopla de pretender ser el obispo Universal.</a:t>
            </a:r>
          </a:p>
          <a:p>
            <a:r>
              <a:rPr lang="es-MX" dirty="0">
                <a:solidFill>
                  <a:schemeClr val="tx1"/>
                </a:solidFill>
              </a:rPr>
              <a:t>Desarrollo importantes doctrinas de la Iglesia como:</a:t>
            </a:r>
          </a:p>
          <a:p>
            <a:r>
              <a:rPr lang="es-MX" dirty="0">
                <a:solidFill>
                  <a:schemeClr val="tx1"/>
                </a:solidFill>
              </a:rPr>
              <a:t>1.- Adoración a las imágenes</a:t>
            </a:r>
          </a:p>
          <a:p>
            <a:r>
              <a:rPr lang="es-MX" dirty="0">
                <a:solidFill>
                  <a:schemeClr val="tx1"/>
                </a:solidFill>
              </a:rPr>
              <a:t>2.- El purgatorio</a:t>
            </a:r>
          </a:p>
          <a:p>
            <a:r>
              <a:rPr lang="es-MX" dirty="0">
                <a:solidFill>
                  <a:schemeClr val="tx1"/>
                </a:solidFill>
              </a:rPr>
              <a:t>3.- La transubstanciación.</a:t>
            </a:r>
          </a:p>
        </p:txBody>
      </p:sp>
      <p:sp>
        <p:nvSpPr>
          <p:cNvPr id="4" name="3 Marcador de número de diapositiva"/>
          <p:cNvSpPr>
            <a:spLocks noGrp="1"/>
          </p:cNvSpPr>
          <p:nvPr>
            <p:ph type="sldNum" sz="quarter" idx="12"/>
          </p:nvPr>
        </p:nvSpPr>
        <p:spPr/>
        <p:txBody>
          <a:bodyPr/>
          <a:lstStyle/>
          <a:p>
            <a:fld id="{8802B4D4-3C25-4ABE-8EBB-B5FD352F9682}" type="slidenum">
              <a:rPr lang="es-AR" smtClean="0"/>
              <a:pPr/>
              <a:t>5</a:t>
            </a:fld>
            <a:endParaRPr lang="es-AR"/>
          </a:p>
        </p:txBody>
      </p:sp>
      <p:sp>
        <p:nvSpPr>
          <p:cNvPr id="5" name="4 Marcador de pie de página"/>
          <p:cNvSpPr>
            <a:spLocks noGrp="1"/>
          </p:cNvSpPr>
          <p:nvPr>
            <p:ph type="ftr" sz="quarter" idx="11"/>
          </p:nvPr>
        </p:nvSpPr>
        <p:spPr/>
        <p:txBody>
          <a:bodyPr/>
          <a:lstStyle/>
          <a:p>
            <a:r>
              <a:rPr lang="es-AR"/>
              <a:t>Pastor Armando Acosta S.</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a:p>
        </p:txBody>
      </p:sp>
      <p:sp>
        <p:nvSpPr>
          <p:cNvPr id="3" name="2 Marcador de contenido"/>
          <p:cNvSpPr>
            <a:spLocks noGrp="1"/>
          </p:cNvSpPr>
          <p:nvPr>
            <p:ph idx="1"/>
          </p:nvPr>
        </p:nvSpPr>
        <p:spPr/>
        <p:txBody>
          <a:bodyPr>
            <a:normAutofit/>
          </a:bodyPr>
          <a:lstStyle/>
          <a:p>
            <a:r>
              <a:rPr lang="es-MX" dirty="0">
                <a:solidFill>
                  <a:schemeClr val="tx1"/>
                </a:solidFill>
              </a:rPr>
              <a:t>El 17 de enero de 1525, en una disputa en </a:t>
            </a:r>
            <a:r>
              <a:rPr lang="es-MX" dirty="0" err="1">
                <a:solidFill>
                  <a:schemeClr val="tx1"/>
                </a:solidFill>
              </a:rPr>
              <a:t>Zurich</a:t>
            </a:r>
            <a:r>
              <a:rPr lang="es-MX" dirty="0">
                <a:solidFill>
                  <a:schemeClr val="tx1"/>
                </a:solidFill>
              </a:rPr>
              <a:t>, </a:t>
            </a:r>
            <a:r>
              <a:rPr lang="es-MX" dirty="0" err="1">
                <a:solidFill>
                  <a:schemeClr val="tx1"/>
                </a:solidFill>
              </a:rPr>
              <a:t>Zwinglio</a:t>
            </a:r>
            <a:r>
              <a:rPr lang="es-MX" dirty="0">
                <a:solidFill>
                  <a:schemeClr val="tx1"/>
                </a:solidFill>
              </a:rPr>
              <a:t> negó el principio del bautismo de los creyentes. Se le opusieron muchos de sus antiguos asociados, hombres valientes como el capaz y respetado Conrado </a:t>
            </a:r>
            <a:r>
              <a:rPr lang="es-MX" dirty="0" err="1">
                <a:solidFill>
                  <a:schemeClr val="tx1"/>
                </a:solidFill>
              </a:rPr>
              <a:t>Grebel</a:t>
            </a:r>
            <a:r>
              <a:rPr lang="es-MX" dirty="0">
                <a:solidFill>
                  <a:schemeClr val="tx1"/>
                </a:solidFill>
              </a:rPr>
              <a:t>. El concilio de la ciudad, actuando como juez, decretó la victoria de </a:t>
            </a:r>
            <a:r>
              <a:rPr lang="es-MX" dirty="0" err="1">
                <a:solidFill>
                  <a:schemeClr val="tx1"/>
                </a:solidFill>
              </a:rPr>
              <a:t>Zwinglio</a:t>
            </a:r>
            <a:r>
              <a:rPr lang="es-MX" dirty="0">
                <a:solidFill>
                  <a:schemeClr val="tx1"/>
                </a:solidFill>
              </a:rPr>
              <a:t> en el debate y dio la orden de que todos los niños fueran bautizados.</a:t>
            </a:r>
          </a:p>
          <a:p>
            <a:r>
              <a:rPr lang="es-MX" dirty="0">
                <a:solidFill>
                  <a:schemeClr val="tx1"/>
                </a:solidFill>
              </a:rPr>
              <a:t>Los </a:t>
            </a:r>
            <a:r>
              <a:rPr lang="es-MX" dirty="0" err="1">
                <a:solidFill>
                  <a:schemeClr val="tx1"/>
                </a:solidFill>
              </a:rPr>
              <a:t>anabautistas</a:t>
            </a:r>
            <a:r>
              <a:rPr lang="es-MX" dirty="0">
                <a:solidFill>
                  <a:schemeClr val="tx1"/>
                </a:solidFill>
              </a:rPr>
              <a:t> debían ser desterrados o hechos prisioneros. Una segunda disputa en noviembre terminó similarmente. En marzo de 1526 se ordenó ahogar a los </a:t>
            </a:r>
            <a:r>
              <a:rPr lang="es-MX" dirty="0" err="1">
                <a:solidFill>
                  <a:schemeClr val="tx1"/>
                </a:solidFill>
              </a:rPr>
              <a:t>anabautistas</a:t>
            </a:r>
            <a:r>
              <a:rPr lang="es-MX" dirty="0">
                <a:solidFill>
                  <a:schemeClr val="tx1"/>
                </a:solidFill>
              </a:rPr>
              <a:t> si persistían en su herejía, y Félix </a:t>
            </a:r>
            <a:r>
              <a:rPr lang="es-MX" dirty="0" err="1">
                <a:solidFill>
                  <a:schemeClr val="tx1"/>
                </a:solidFill>
              </a:rPr>
              <a:t>Manz</a:t>
            </a:r>
            <a:r>
              <a:rPr lang="es-MX" dirty="0">
                <a:solidFill>
                  <a:schemeClr val="tx1"/>
                </a:solidFill>
              </a:rPr>
              <a:t>, Jacobo </a:t>
            </a:r>
            <a:r>
              <a:rPr lang="es-MX" dirty="0" err="1">
                <a:solidFill>
                  <a:schemeClr val="tx1"/>
                </a:solidFill>
              </a:rPr>
              <a:t>Faulic</a:t>
            </a:r>
            <a:r>
              <a:rPr lang="es-MX" dirty="0">
                <a:solidFill>
                  <a:schemeClr val="tx1"/>
                </a:solidFill>
              </a:rPr>
              <a:t>, y Enrique </a:t>
            </a:r>
            <a:r>
              <a:rPr lang="es-MX" dirty="0" err="1">
                <a:solidFill>
                  <a:schemeClr val="tx1"/>
                </a:solidFill>
              </a:rPr>
              <a:t>Riemon</a:t>
            </a:r>
            <a:r>
              <a:rPr lang="es-MX" dirty="0">
                <a:solidFill>
                  <a:schemeClr val="tx1"/>
                </a:solidFill>
              </a:rPr>
              <a:t> fueron las primeras víctimas de esta sentencia.</a:t>
            </a:r>
          </a:p>
        </p:txBody>
      </p:sp>
      <p:sp>
        <p:nvSpPr>
          <p:cNvPr id="4" name="3 Marcador de pie de página"/>
          <p:cNvSpPr>
            <a:spLocks noGrp="1"/>
          </p:cNvSpPr>
          <p:nvPr>
            <p:ph type="ftr" sz="quarter" idx="11"/>
          </p:nvPr>
        </p:nvSpPr>
        <p:spPr/>
        <p:txBody>
          <a:bodyPr/>
          <a:lstStyle/>
          <a:p>
            <a:r>
              <a:rPr lang="es-AR"/>
              <a:t>Pastor Armando Acosta S.</a:t>
            </a:r>
          </a:p>
        </p:txBody>
      </p:sp>
      <p:sp>
        <p:nvSpPr>
          <p:cNvPr id="5" name="4 Marcador de número de diapositiva"/>
          <p:cNvSpPr>
            <a:spLocks noGrp="1"/>
          </p:cNvSpPr>
          <p:nvPr>
            <p:ph type="sldNum" sz="quarter" idx="12"/>
          </p:nvPr>
        </p:nvSpPr>
        <p:spPr/>
        <p:txBody>
          <a:bodyPr/>
          <a:lstStyle/>
          <a:p>
            <a:fld id="{8802B4D4-3C25-4ABE-8EBB-B5FD352F9682}" type="slidenum">
              <a:rPr lang="es-AR" smtClean="0"/>
              <a:pPr/>
              <a:t>50</a:t>
            </a:fld>
            <a:endParaRPr lang="es-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a:p>
        </p:txBody>
      </p:sp>
      <p:sp>
        <p:nvSpPr>
          <p:cNvPr id="3" name="2 Marcador de contenido"/>
          <p:cNvSpPr>
            <a:spLocks noGrp="1"/>
          </p:cNvSpPr>
          <p:nvPr>
            <p:ph idx="1"/>
          </p:nvPr>
        </p:nvSpPr>
        <p:spPr>
          <a:xfrm>
            <a:off x="1981200" y="1600201"/>
            <a:ext cx="8435280" cy="4525963"/>
          </a:xfrm>
        </p:spPr>
        <p:txBody>
          <a:bodyPr>
            <a:normAutofit fontScale="92500" lnSpcReduction="10000"/>
          </a:bodyPr>
          <a:lstStyle/>
          <a:p>
            <a:r>
              <a:rPr lang="es-MX" dirty="0">
                <a:solidFill>
                  <a:schemeClr val="tx1"/>
                </a:solidFill>
              </a:rPr>
              <a:t>En junio de 1526, </a:t>
            </a:r>
            <a:r>
              <a:rPr lang="es-MX" dirty="0" err="1">
                <a:solidFill>
                  <a:schemeClr val="tx1"/>
                </a:solidFill>
              </a:rPr>
              <a:t>Baltazar</a:t>
            </a:r>
            <a:r>
              <a:rPr lang="es-MX" dirty="0">
                <a:solidFill>
                  <a:schemeClr val="tx1"/>
                </a:solidFill>
              </a:rPr>
              <a:t> </a:t>
            </a:r>
            <a:r>
              <a:rPr lang="es-MX" dirty="0" err="1">
                <a:solidFill>
                  <a:schemeClr val="tx1"/>
                </a:solidFill>
              </a:rPr>
              <a:t>Hubmaier</a:t>
            </a:r>
            <a:r>
              <a:rPr lang="es-MX" dirty="0">
                <a:solidFill>
                  <a:schemeClr val="tx1"/>
                </a:solidFill>
              </a:rPr>
              <a:t> huyó a </a:t>
            </a:r>
            <a:r>
              <a:rPr lang="es-MX" dirty="0" err="1">
                <a:solidFill>
                  <a:schemeClr val="tx1"/>
                </a:solidFill>
              </a:rPr>
              <a:t>Nickolsburgo</a:t>
            </a:r>
            <a:r>
              <a:rPr lang="es-MX" dirty="0">
                <a:solidFill>
                  <a:schemeClr val="tx1"/>
                </a:solidFill>
              </a:rPr>
              <a:t>, Moravia, después de ser perseguido en Austria y Suiza. Allí tuvo un </a:t>
            </a:r>
            <a:r>
              <a:rPr lang="es-MX" dirty="0" err="1">
                <a:solidFill>
                  <a:schemeClr val="tx1"/>
                </a:solidFill>
              </a:rPr>
              <a:t>éxit</a:t>
            </a:r>
            <a:r>
              <a:rPr lang="es-MX" dirty="0">
                <a:solidFill>
                  <a:schemeClr val="tx1"/>
                </a:solidFill>
              </a:rPr>
              <a:t> instantáneo, habiendo bautizado entre seis y doce mil en un año. También pudo publicar varias excelentes obras apologéticas en defensa de la </a:t>
            </a:r>
            <a:r>
              <a:rPr lang="es-MX" dirty="0" err="1">
                <a:solidFill>
                  <a:schemeClr val="tx1"/>
                </a:solidFill>
              </a:rPr>
              <a:t>posició</a:t>
            </a:r>
            <a:r>
              <a:rPr lang="es-MX" dirty="0">
                <a:solidFill>
                  <a:schemeClr val="tx1"/>
                </a:solidFill>
              </a:rPr>
              <a:t> </a:t>
            </a:r>
            <a:r>
              <a:rPr lang="es-MX" dirty="0" err="1">
                <a:solidFill>
                  <a:schemeClr val="tx1"/>
                </a:solidFill>
              </a:rPr>
              <a:t>anabautista</a:t>
            </a:r>
            <a:r>
              <a:rPr lang="es-MX" dirty="0">
                <a:solidFill>
                  <a:schemeClr val="tx1"/>
                </a:solidFill>
              </a:rPr>
              <a:t>. Su obra en </a:t>
            </a:r>
            <a:r>
              <a:rPr lang="es-MX" dirty="0" err="1">
                <a:solidFill>
                  <a:schemeClr val="tx1"/>
                </a:solidFill>
              </a:rPr>
              <a:t>Nickolsburgo</a:t>
            </a:r>
            <a:r>
              <a:rPr lang="es-MX" dirty="0">
                <a:solidFill>
                  <a:schemeClr val="tx1"/>
                </a:solidFill>
              </a:rPr>
              <a:t>, sin embargo, fue socavada por Jacob </a:t>
            </a:r>
            <a:r>
              <a:rPr lang="es-MX" dirty="0" err="1">
                <a:solidFill>
                  <a:schemeClr val="tx1"/>
                </a:solidFill>
              </a:rPr>
              <a:t>Wiedemann</a:t>
            </a:r>
            <a:r>
              <a:rPr lang="es-MX" dirty="0">
                <a:solidFill>
                  <a:schemeClr val="tx1"/>
                </a:solidFill>
              </a:rPr>
              <a:t> y otros, que abogaban por un fuerte pacifismo (no sólo negándose a meterse en la guerra sino declinando pagar impuestos que mantuvieran a los que peleaban) y un compartimiento comunal de los bienes personales. Tal vez la amargura de esta controversia pueda haber despojado a </a:t>
            </a:r>
            <a:r>
              <a:rPr lang="es-MX" dirty="0" err="1">
                <a:solidFill>
                  <a:schemeClr val="tx1"/>
                </a:solidFill>
              </a:rPr>
              <a:t>Hubmaier</a:t>
            </a:r>
            <a:r>
              <a:rPr lang="es-MX" dirty="0">
                <a:solidFill>
                  <a:schemeClr val="tx1"/>
                </a:solidFill>
              </a:rPr>
              <a:t> de amigos lo suficiente para que las autoridades austriacas pudieran aprehenderlo y quemarlo en marzo de 1528.</a:t>
            </a:r>
          </a:p>
          <a:p>
            <a:r>
              <a:rPr lang="es-MX" dirty="0">
                <a:solidFill>
                  <a:schemeClr val="tx1"/>
                </a:solidFill>
              </a:rPr>
              <a:t>Así murió uno de los </a:t>
            </a:r>
            <a:r>
              <a:rPr lang="es-MX" dirty="0" err="1">
                <a:solidFill>
                  <a:schemeClr val="tx1"/>
                </a:solidFill>
              </a:rPr>
              <a:t>anabautistas</a:t>
            </a:r>
            <a:r>
              <a:rPr lang="es-MX" dirty="0">
                <a:solidFill>
                  <a:schemeClr val="tx1"/>
                </a:solidFill>
              </a:rPr>
              <a:t> más grandes y sabios.</a:t>
            </a:r>
          </a:p>
        </p:txBody>
      </p:sp>
      <p:sp>
        <p:nvSpPr>
          <p:cNvPr id="4" name="3 Marcador de pie de página"/>
          <p:cNvSpPr>
            <a:spLocks noGrp="1"/>
          </p:cNvSpPr>
          <p:nvPr>
            <p:ph type="ftr" sz="quarter" idx="11"/>
          </p:nvPr>
        </p:nvSpPr>
        <p:spPr/>
        <p:txBody>
          <a:bodyPr/>
          <a:lstStyle/>
          <a:p>
            <a:r>
              <a:rPr lang="es-AR"/>
              <a:t>Pastor Armando Acosta S.</a:t>
            </a:r>
          </a:p>
        </p:txBody>
      </p:sp>
      <p:sp>
        <p:nvSpPr>
          <p:cNvPr id="5" name="4 Marcador de número de diapositiva"/>
          <p:cNvSpPr>
            <a:spLocks noGrp="1"/>
          </p:cNvSpPr>
          <p:nvPr>
            <p:ph type="sldNum" sz="quarter" idx="12"/>
          </p:nvPr>
        </p:nvSpPr>
        <p:spPr/>
        <p:txBody>
          <a:bodyPr/>
          <a:lstStyle/>
          <a:p>
            <a:fld id="{8802B4D4-3C25-4ABE-8EBB-B5FD352F9682}" type="slidenum">
              <a:rPr lang="es-AR" smtClean="0"/>
              <a:pPr/>
              <a:t>51</a:t>
            </a:fld>
            <a:endParaRPr lang="es-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a:solidFill>
                  <a:schemeClr val="tx1"/>
                </a:solidFill>
              </a:rPr>
              <a:t>Los Menonitas</a:t>
            </a:r>
          </a:p>
        </p:txBody>
      </p:sp>
      <p:sp>
        <p:nvSpPr>
          <p:cNvPr id="3" name="2 Marcador de contenido"/>
          <p:cNvSpPr>
            <a:spLocks noGrp="1"/>
          </p:cNvSpPr>
          <p:nvPr>
            <p:ph idx="1"/>
          </p:nvPr>
        </p:nvSpPr>
        <p:spPr>
          <a:xfrm>
            <a:off x="1981200" y="1600201"/>
            <a:ext cx="8435280" cy="4525963"/>
          </a:xfrm>
        </p:spPr>
        <p:txBody>
          <a:bodyPr>
            <a:normAutofit fontScale="92500" lnSpcReduction="10000"/>
          </a:bodyPr>
          <a:lstStyle/>
          <a:p>
            <a:r>
              <a:rPr lang="es-MX" dirty="0" err="1">
                <a:solidFill>
                  <a:schemeClr val="tx1"/>
                </a:solidFill>
              </a:rPr>
              <a:t>Menno</a:t>
            </a:r>
            <a:r>
              <a:rPr lang="es-MX" dirty="0">
                <a:solidFill>
                  <a:schemeClr val="tx1"/>
                </a:solidFill>
              </a:rPr>
              <a:t> nació y creció en los Países Bajos, recibió una buena educación y fue ordenado sacerdote en la Iglesia Católica Romana en 1524. La atmósfera de la reforma lo llevó a un cuidadoso estudio de la Biblia, especialmente después de la ejecución de un </a:t>
            </a:r>
            <a:r>
              <a:rPr lang="es-MX" dirty="0" err="1">
                <a:solidFill>
                  <a:schemeClr val="tx1"/>
                </a:solidFill>
              </a:rPr>
              <a:t>anabautista</a:t>
            </a:r>
            <a:r>
              <a:rPr lang="es-MX" dirty="0">
                <a:solidFill>
                  <a:schemeClr val="tx1"/>
                </a:solidFill>
              </a:rPr>
              <a:t> cerca de su casa. Los fanáticos radicales de </a:t>
            </a:r>
            <a:r>
              <a:rPr lang="es-MX" dirty="0" err="1">
                <a:solidFill>
                  <a:schemeClr val="tx1"/>
                </a:solidFill>
              </a:rPr>
              <a:t>Münster</a:t>
            </a:r>
            <a:r>
              <a:rPr lang="es-MX" dirty="0">
                <a:solidFill>
                  <a:schemeClr val="tx1"/>
                </a:solidFill>
              </a:rPr>
              <a:t>, lo rechazaron entre 1533 y 1535, pero también lo empujaron a dejar la Iglesia Romana bajo la presión de la convicción. En 1536 él recibió el nuevo bautismo y se convirtió al ministerio </a:t>
            </a:r>
            <a:r>
              <a:rPr lang="es-MX" dirty="0" err="1">
                <a:solidFill>
                  <a:schemeClr val="tx1"/>
                </a:solidFill>
              </a:rPr>
              <a:t>anabautista</a:t>
            </a:r>
            <a:r>
              <a:rPr lang="es-MX" dirty="0">
                <a:solidFill>
                  <a:schemeClr val="tx1"/>
                </a:solidFill>
              </a:rPr>
              <a:t>. Con </a:t>
            </a:r>
            <a:r>
              <a:rPr lang="es-MX" dirty="0" err="1">
                <a:solidFill>
                  <a:schemeClr val="tx1"/>
                </a:solidFill>
              </a:rPr>
              <a:t>Obbe</a:t>
            </a:r>
            <a:r>
              <a:rPr lang="es-MX" dirty="0">
                <a:solidFill>
                  <a:schemeClr val="tx1"/>
                </a:solidFill>
              </a:rPr>
              <a:t> y </a:t>
            </a:r>
            <a:r>
              <a:rPr lang="es-MX" dirty="0" err="1">
                <a:solidFill>
                  <a:schemeClr val="tx1"/>
                </a:solidFill>
              </a:rPr>
              <a:t>Dietrich</a:t>
            </a:r>
            <a:r>
              <a:rPr lang="es-MX" dirty="0">
                <a:solidFill>
                  <a:schemeClr val="tx1"/>
                </a:solidFill>
              </a:rPr>
              <a:t> Philips,</a:t>
            </a:r>
          </a:p>
          <a:p>
            <a:r>
              <a:rPr lang="es-MX" dirty="0" err="1">
                <a:solidFill>
                  <a:schemeClr val="tx1"/>
                </a:solidFill>
              </a:rPr>
              <a:t>Menno</a:t>
            </a:r>
            <a:r>
              <a:rPr lang="es-MX" dirty="0">
                <a:solidFill>
                  <a:schemeClr val="tx1"/>
                </a:solidFill>
              </a:rPr>
              <a:t> se reunió y organizó los </a:t>
            </a:r>
            <a:r>
              <a:rPr lang="es-MX" dirty="0" err="1">
                <a:solidFill>
                  <a:schemeClr val="tx1"/>
                </a:solidFill>
              </a:rPr>
              <a:t>biblicistas</a:t>
            </a:r>
            <a:r>
              <a:rPr lang="es-MX" dirty="0">
                <a:solidFill>
                  <a:schemeClr val="tx1"/>
                </a:solidFill>
              </a:rPr>
              <a:t> de la grey </a:t>
            </a:r>
            <a:r>
              <a:rPr lang="es-MX" dirty="0" err="1">
                <a:solidFill>
                  <a:schemeClr val="tx1"/>
                </a:solidFill>
              </a:rPr>
              <a:t>anabautista</a:t>
            </a:r>
            <a:r>
              <a:rPr lang="es-MX" dirty="0">
                <a:solidFill>
                  <a:schemeClr val="tx1"/>
                </a:solidFill>
              </a:rPr>
              <a:t> dispersa. Pasó el resto de su vida como fugitivo de los católicos así como de los protestantes.</a:t>
            </a:r>
          </a:p>
          <a:p>
            <a:r>
              <a:rPr lang="es-MX" dirty="0">
                <a:solidFill>
                  <a:schemeClr val="tx1"/>
                </a:solidFill>
              </a:rPr>
              <a:t>Viajando y escribiendo extensamente, </a:t>
            </a:r>
            <a:r>
              <a:rPr lang="es-MX" dirty="0" err="1">
                <a:solidFill>
                  <a:schemeClr val="tx1"/>
                </a:solidFill>
              </a:rPr>
              <a:t>Menno</a:t>
            </a:r>
            <a:r>
              <a:rPr lang="es-MX" dirty="0">
                <a:solidFill>
                  <a:schemeClr val="tx1"/>
                </a:solidFill>
              </a:rPr>
              <a:t> preservó la herencia de los </a:t>
            </a:r>
            <a:r>
              <a:rPr lang="es-MX" dirty="0" err="1">
                <a:solidFill>
                  <a:schemeClr val="tx1"/>
                </a:solidFill>
              </a:rPr>
              <a:t>anabautistas</a:t>
            </a:r>
            <a:r>
              <a:rPr lang="es-MX" dirty="0">
                <a:solidFill>
                  <a:schemeClr val="tx1"/>
                </a:solidFill>
              </a:rPr>
              <a:t> bíblicos.</a:t>
            </a:r>
          </a:p>
        </p:txBody>
      </p:sp>
      <p:sp>
        <p:nvSpPr>
          <p:cNvPr id="4" name="3 Marcador de pie de página"/>
          <p:cNvSpPr>
            <a:spLocks noGrp="1"/>
          </p:cNvSpPr>
          <p:nvPr>
            <p:ph type="ftr" sz="quarter" idx="11"/>
          </p:nvPr>
        </p:nvSpPr>
        <p:spPr/>
        <p:txBody>
          <a:bodyPr/>
          <a:lstStyle/>
          <a:p>
            <a:r>
              <a:rPr lang="es-AR"/>
              <a:t>Pastor Armando Acosta S.</a:t>
            </a:r>
          </a:p>
        </p:txBody>
      </p:sp>
      <p:sp>
        <p:nvSpPr>
          <p:cNvPr id="5" name="4 Marcador de número de diapositiva"/>
          <p:cNvSpPr>
            <a:spLocks noGrp="1"/>
          </p:cNvSpPr>
          <p:nvPr>
            <p:ph type="sldNum" sz="quarter" idx="12"/>
          </p:nvPr>
        </p:nvSpPr>
        <p:spPr/>
        <p:txBody>
          <a:bodyPr/>
          <a:lstStyle/>
          <a:p>
            <a:fld id="{8802B4D4-3C25-4ABE-8EBB-B5FD352F9682}" type="slidenum">
              <a:rPr lang="es-AR" smtClean="0"/>
              <a:pPr/>
              <a:t>52</a:t>
            </a:fld>
            <a:endParaRPr lang="es-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a:solidFill>
                  <a:schemeClr val="tx1"/>
                </a:solidFill>
              </a:rPr>
              <a:t>Los Milenarios Radicales</a:t>
            </a:r>
          </a:p>
        </p:txBody>
      </p:sp>
      <p:sp>
        <p:nvSpPr>
          <p:cNvPr id="3" name="2 Marcador de contenido"/>
          <p:cNvSpPr>
            <a:spLocks noGrp="1"/>
          </p:cNvSpPr>
          <p:nvPr>
            <p:ph idx="1"/>
          </p:nvPr>
        </p:nvSpPr>
        <p:spPr>
          <a:xfrm>
            <a:off x="1981200" y="1600201"/>
            <a:ext cx="8435280" cy="4525963"/>
          </a:xfrm>
        </p:spPr>
        <p:txBody>
          <a:bodyPr>
            <a:normAutofit fontScale="92500"/>
          </a:bodyPr>
          <a:lstStyle/>
          <a:p>
            <a:r>
              <a:rPr lang="es-MX" i="1" dirty="0">
                <a:solidFill>
                  <a:schemeClr val="tx1"/>
                </a:solidFill>
              </a:rPr>
              <a:t>Los Milenarios Radicales.— El ala milenaria del movimiento radical volteó la </a:t>
            </a:r>
            <a:r>
              <a:rPr lang="es-MX" dirty="0">
                <a:solidFill>
                  <a:schemeClr val="tx1"/>
                </a:solidFill>
              </a:rPr>
              <a:t>espalda al ideal de restablecer la norma primitiva en congregaciones unidas. En vez de eso, tornando su texto de escritos apocalípticos, consiguió preparación e inspiración de los fuegos fanáticos primitivos que todavía ardían en Bohemia, y considerándose a sí mismos primeros actores en el drama de Dios de restablecer un reino milenario, estos hombres procuraban traer el cielo a la tierra por medio de la espada y la coerción.</a:t>
            </a:r>
          </a:p>
          <a:p>
            <a:r>
              <a:rPr lang="es-MX" dirty="0">
                <a:solidFill>
                  <a:schemeClr val="tx1"/>
                </a:solidFill>
              </a:rPr>
              <a:t>Las ideas valdenses y </a:t>
            </a:r>
            <a:r>
              <a:rPr lang="es-MX" dirty="0" err="1">
                <a:solidFill>
                  <a:schemeClr val="tx1"/>
                </a:solidFill>
              </a:rPr>
              <a:t>taboritas</a:t>
            </a:r>
            <a:r>
              <a:rPr lang="es-MX" dirty="0">
                <a:solidFill>
                  <a:schemeClr val="tx1"/>
                </a:solidFill>
              </a:rPr>
              <a:t> que cubrían Bohemia fuero reproducidas con mucho detalle en la obra de Nicolás </a:t>
            </a:r>
            <a:r>
              <a:rPr lang="es-MX" dirty="0" err="1">
                <a:solidFill>
                  <a:schemeClr val="tx1"/>
                </a:solidFill>
              </a:rPr>
              <a:t>Storch</a:t>
            </a:r>
            <a:r>
              <a:rPr lang="es-MX" dirty="0">
                <a:solidFill>
                  <a:schemeClr val="tx1"/>
                </a:solidFill>
              </a:rPr>
              <a:t>. Influido por sus primeros contactos en Bohemia, </a:t>
            </a:r>
            <a:r>
              <a:rPr lang="es-MX" dirty="0" err="1">
                <a:solidFill>
                  <a:schemeClr val="tx1"/>
                </a:solidFill>
              </a:rPr>
              <a:t>Storch</a:t>
            </a:r>
            <a:r>
              <a:rPr lang="es-MX" dirty="0">
                <a:solidFill>
                  <a:schemeClr val="tx1"/>
                </a:solidFill>
              </a:rPr>
              <a:t> mostró un fiero espíritu denunciador hacia los que disentían de él.</a:t>
            </a:r>
          </a:p>
        </p:txBody>
      </p:sp>
      <p:sp>
        <p:nvSpPr>
          <p:cNvPr id="4" name="3 Marcador de pie de página"/>
          <p:cNvSpPr>
            <a:spLocks noGrp="1"/>
          </p:cNvSpPr>
          <p:nvPr>
            <p:ph type="ftr" sz="quarter" idx="11"/>
          </p:nvPr>
        </p:nvSpPr>
        <p:spPr/>
        <p:txBody>
          <a:bodyPr/>
          <a:lstStyle/>
          <a:p>
            <a:r>
              <a:rPr lang="es-AR"/>
              <a:t>Pastor Armando Acosta S.</a:t>
            </a:r>
          </a:p>
        </p:txBody>
      </p:sp>
      <p:sp>
        <p:nvSpPr>
          <p:cNvPr id="5" name="4 Marcador de número de diapositiva"/>
          <p:cNvSpPr>
            <a:spLocks noGrp="1"/>
          </p:cNvSpPr>
          <p:nvPr>
            <p:ph type="sldNum" sz="quarter" idx="12"/>
          </p:nvPr>
        </p:nvSpPr>
        <p:spPr/>
        <p:txBody>
          <a:bodyPr/>
          <a:lstStyle/>
          <a:p>
            <a:fld id="{8802B4D4-3C25-4ABE-8EBB-B5FD352F9682}" type="slidenum">
              <a:rPr lang="es-AR" smtClean="0"/>
              <a:pPr/>
              <a:t>53</a:t>
            </a:fld>
            <a:endParaRPr lang="es-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a:p>
        </p:txBody>
      </p:sp>
      <p:sp>
        <p:nvSpPr>
          <p:cNvPr id="3" name="2 Marcador de contenido"/>
          <p:cNvSpPr>
            <a:spLocks noGrp="1"/>
          </p:cNvSpPr>
          <p:nvPr>
            <p:ph idx="1"/>
          </p:nvPr>
        </p:nvSpPr>
        <p:spPr>
          <a:xfrm>
            <a:off x="1981200" y="1600201"/>
            <a:ext cx="8363272" cy="4525963"/>
          </a:xfrm>
        </p:spPr>
        <p:txBody>
          <a:bodyPr>
            <a:normAutofit lnSpcReduction="10000"/>
          </a:bodyPr>
          <a:lstStyle/>
          <a:p>
            <a:r>
              <a:rPr lang="es-MX" dirty="0">
                <a:solidFill>
                  <a:schemeClr val="tx1"/>
                </a:solidFill>
              </a:rPr>
              <a:t>En 1520 se alió con Tomás </a:t>
            </a:r>
            <a:r>
              <a:rPr lang="es-MX" dirty="0" err="1">
                <a:solidFill>
                  <a:schemeClr val="tx1"/>
                </a:solidFill>
              </a:rPr>
              <a:t>Müntzer</a:t>
            </a:r>
            <a:r>
              <a:rPr lang="es-MX" dirty="0">
                <a:solidFill>
                  <a:schemeClr val="tx1"/>
                </a:solidFill>
              </a:rPr>
              <a:t>, un pastor luterano de</a:t>
            </a:r>
          </a:p>
          <a:p>
            <a:r>
              <a:rPr lang="es-MX" dirty="0" err="1">
                <a:solidFill>
                  <a:schemeClr val="tx1"/>
                </a:solidFill>
              </a:rPr>
              <a:t>Zwickau</a:t>
            </a:r>
            <a:r>
              <a:rPr lang="es-MX" dirty="0">
                <a:solidFill>
                  <a:schemeClr val="tx1"/>
                </a:solidFill>
              </a:rPr>
              <a:t>, altamente educado, que como Lutero atacaba el establecimiento sacerdotal y monástico del sistema romano. </a:t>
            </a:r>
            <a:r>
              <a:rPr lang="es-MX" dirty="0" err="1">
                <a:solidFill>
                  <a:schemeClr val="tx1"/>
                </a:solidFill>
              </a:rPr>
              <a:t>Storch</a:t>
            </a:r>
            <a:r>
              <a:rPr lang="es-MX" dirty="0">
                <a:solidFill>
                  <a:schemeClr val="tx1"/>
                </a:solidFill>
              </a:rPr>
              <a:t> estableció un tipo distintivo de organización eclesiástica siguiendo el modelo de las iglesias </a:t>
            </a:r>
            <a:r>
              <a:rPr lang="es-MX" dirty="0" err="1">
                <a:solidFill>
                  <a:schemeClr val="tx1"/>
                </a:solidFill>
              </a:rPr>
              <a:t>taboritas</a:t>
            </a:r>
            <a:r>
              <a:rPr lang="es-MX" dirty="0">
                <a:solidFill>
                  <a:schemeClr val="tx1"/>
                </a:solidFill>
              </a:rPr>
              <a:t> que había conocido en Bohemia.</a:t>
            </a:r>
          </a:p>
          <a:p>
            <a:r>
              <a:rPr lang="es-MX" dirty="0">
                <a:solidFill>
                  <a:schemeClr val="tx1"/>
                </a:solidFill>
              </a:rPr>
              <a:t>El sucesor de </a:t>
            </a:r>
            <a:r>
              <a:rPr lang="es-MX" dirty="0" err="1">
                <a:solidFill>
                  <a:schemeClr val="tx1"/>
                </a:solidFill>
              </a:rPr>
              <a:t>Müntzer</a:t>
            </a:r>
            <a:r>
              <a:rPr lang="es-MX" dirty="0">
                <a:solidFill>
                  <a:schemeClr val="tx1"/>
                </a:solidFill>
              </a:rPr>
              <a:t>, un hombre que se parecía a él en muchos sentidos, era Melchor </a:t>
            </a:r>
            <a:r>
              <a:rPr lang="es-MX" dirty="0" err="1">
                <a:solidFill>
                  <a:schemeClr val="tx1"/>
                </a:solidFill>
              </a:rPr>
              <a:t>Hoffmann</a:t>
            </a:r>
            <a:r>
              <a:rPr lang="es-MX" dirty="0">
                <a:solidFill>
                  <a:schemeClr val="tx1"/>
                </a:solidFill>
              </a:rPr>
              <a:t> (Aprox. 1490-1543). </a:t>
            </a:r>
            <a:r>
              <a:rPr lang="es-MX" dirty="0" err="1">
                <a:solidFill>
                  <a:schemeClr val="tx1"/>
                </a:solidFill>
              </a:rPr>
              <a:t>Hoffmann</a:t>
            </a:r>
            <a:r>
              <a:rPr lang="es-MX" dirty="0">
                <a:solidFill>
                  <a:schemeClr val="tx1"/>
                </a:solidFill>
              </a:rPr>
              <a:t> fijaba osadamente el año 1533 como la fecha del principio del reino milenario de Cristo y llamaba a Estrasburgo “la nueva Jerusalén”. El ordenó que el bautismo fuera suspendido por dos años para prepararse para el evento.</a:t>
            </a:r>
          </a:p>
        </p:txBody>
      </p:sp>
      <p:sp>
        <p:nvSpPr>
          <p:cNvPr id="4" name="3 Marcador de pie de página"/>
          <p:cNvSpPr>
            <a:spLocks noGrp="1"/>
          </p:cNvSpPr>
          <p:nvPr>
            <p:ph type="ftr" sz="quarter" idx="11"/>
          </p:nvPr>
        </p:nvSpPr>
        <p:spPr/>
        <p:txBody>
          <a:bodyPr/>
          <a:lstStyle/>
          <a:p>
            <a:r>
              <a:rPr lang="es-AR"/>
              <a:t>Pastor Armando Acosta S.</a:t>
            </a:r>
          </a:p>
        </p:txBody>
      </p:sp>
      <p:sp>
        <p:nvSpPr>
          <p:cNvPr id="5" name="4 Marcador de número de diapositiva"/>
          <p:cNvSpPr>
            <a:spLocks noGrp="1"/>
          </p:cNvSpPr>
          <p:nvPr>
            <p:ph type="sldNum" sz="quarter" idx="12"/>
          </p:nvPr>
        </p:nvSpPr>
        <p:spPr/>
        <p:txBody>
          <a:bodyPr/>
          <a:lstStyle/>
          <a:p>
            <a:fld id="{8802B4D4-3C25-4ABE-8EBB-B5FD352F9682}" type="slidenum">
              <a:rPr lang="es-AR" smtClean="0"/>
              <a:pPr/>
              <a:t>54</a:t>
            </a:fld>
            <a:endParaRPr lang="es-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a:solidFill>
                  <a:schemeClr val="tx1"/>
                </a:solidFill>
              </a:rPr>
              <a:t>Místicos Radicales</a:t>
            </a:r>
          </a:p>
        </p:txBody>
      </p:sp>
      <p:sp>
        <p:nvSpPr>
          <p:cNvPr id="3" name="2 Marcador de contenido"/>
          <p:cNvSpPr>
            <a:spLocks noGrp="1"/>
          </p:cNvSpPr>
          <p:nvPr>
            <p:ph idx="1"/>
          </p:nvPr>
        </p:nvSpPr>
        <p:spPr>
          <a:xfrm>
            <a:off x="1981200" y="1600201"/>
            <a:ext cx="8507288" cy="4525963"/>
          </a:xfrm>
        </p:spPr>
        <p:txBody>
          <a:bodyPr>
            <a:normAutofit/>
          </a:bodyPr>
          <a:lstStyle/>
          <a:p>
            <a:r>
              <a:rPr lang="es-MX" i="1" dirty="0">
                <a:solidFill>
                  <a:schemeClr val="tx1"/>
                </a:solidFill>
              </a:rPr>
              <a:t>Místicos Radicales.— El extremado énfasis sobre las observancias </a:t>
            </a:r>
            <a:r>
              <a:rPr lang="es-MX" dirty="0">
                <a:solidFill>
                  <a:schemeClr val="tx1"/>
                </a:solidFill>
              </a:rPr>
              <a:t>sacramentales, y la fría teología escolástica y estrictamente intelectual produjeron una reacción de los que buscaban dentro de sí mismos el testimonio y la iluminación del Espíritu. Moviéndose en una atmósfera que despreciaba tanto los sistemas sacramentales católicos romanos como los protestantes, estos místicos con frecuencia se veían atraídos por los </a:t>
            </a:r>
            <a:r>
              <a:rPr lang="es-MX" dirty="0" err="1">
                <a:solidFill>
                  <a:schemeClr val="tx1"/>
                </a:solidFill>
              </a:rPr>
              <a:t>anabautistas</a:t>
            </a:r>
            <a:r>
              <a:rPr lang="es-MX" dirty="0">
                <a:solidFill>
                  <a:schemeClr val="tx1"/>
                </a:solidFill>
              </a:rPr>
              <a:t> no sacramentales y sus doctrinas radicales.</a:t>
            </a:r>
          </a:p>
          <a:p>
            <a:r>
              <a:rPr lang="es-MX" dirty="0">
                <a:solidFill>
                  <a:schemeClr val="tx1"/>
                </a:solidFill>
              </a:rPr>
              <a:t>Uno de estos era Hans </a:t>
            </a:r>
            <a:r>
              <a:rPr lang="es-MX" dirty="0" err="1">
                <a:solidFill>
                  <a:schemeClr val="tx1"/>
                </a:solidFill>
              </a:rPr>
              <a:t>Denk</a:t>
            </a:r>
            <a:r>
              <a:rPr lang="es-MX" dirty="0">
                <a:solidFill>
                  <a:schemeClr val="tx1"/>
                </a:solidFill>
              </a:rPr>
              <a:t> (1495-1527), un erudito humanista </a:t>
            </a:r>
            <a:r>
              <a:rPr lang="es-MX" i="1" dirty="0">
                <a:solidFill>
                  <a:schemeClr val="tx1"/>
                </a:solidFill>
              </a:rPr>
              <a:t>y reformador </a:t>
            </a:r>
            <a:r>
              <a:rPr lang="es-MX" dirty="0">
                <a:solidFill>
                  <a:schemeClr val="tx1"/>
                </a:solidFill>
              </a:rPr>
              <a:t>asociado con </a:t>
            </a:r>
            <a:r>
              <a:rPr lang="es-MX" dirty="0" err="1">
                <a:solidFill>
                  <a:schemeClr val="tx1"/>
                </a:solidFill>
              </a:rPr>
              <a:t>Zwinglio</a:t>
            </a:r>
            <a:r>
              <a:rPr lang="es-MX" dirty="0">
                <a:solidFill>
                  <a:schemeClr val="tx1"/>
                </a:solidFill>
              </a:rPr>
              <a:t> por un tiempo.</a:t>
            </a:r>
          </a:p>
        </p:txBody>
      </p:sp>
      <p:sp>
        <p:nvSpPr>
          <p:cNvPr id="4" name="3 Marcador de pie de página"/>
          <p:cNvSpPr>
            <a:spLocks noGrp="1"/>
          </p:cNvSpPr>
          <p:nvPr>
            <p:ph type="ftr" sz="quarter" idx="11"/>
          </p:nvPr>
        </p:nvSpPr>
        <p:spPr/>
        <p:txBody>
          <a:bodyPr/>
          <a:lstStyle/>
          <a:p>
            <a:r>
              <a:rPr lang="es-AR"/>
              <a:t>Pastor Armando Acosta S.</a:t>
            </a:r>
          </a:p>
        </p:txBody>
      </p:sp>
      <p:sp>
        <p:nvSpPr>
          <p:cNvPr id="5" name="4 Marcador de número de diapositiva"/>
          <p:cNvSpPr>
            <a:spLocks noGrp="1"/>
          </p:cNvSpPr>
          <p:nvPr>
            <p:ph type="sldNum" sz="quarter" idx="12"/>
          </p:nvPr>
        </p:nvSpPr>
        <p:spPr/>
        <p:txBody>
          <a:bodyPr/>
          <a:lstStyle/>
          <a:p>
            <a:fld id="{8802B4D4-3C25-4ABE-8EBB-B5FD352F9682}" type="slidenum">
              <a:rPr lang="es-AR" smtClean="0"/>
              <a:pPr/>
              <a:t>55</a:t>
            </a:fld>
            <a:endParaRPr lang="es-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a:p>
        </p:txBody>
      </p:sp>
      <p:sp>
        <p:nvSpPr>
          <p:cNvPr id="3" name="2 Marcador de contenido"/>
          <p:cNvSpPr>
            <a:spLocks noGrp="1"/>
          </p:cNvSpPr>
          <p:nvPr>
            <p:ph idx="1"/>
          </p:nvPr>
        </p:nvSpPr>
        <p:spPr/>
        <p:txBody>
          <a:bodyPr>
            <a:normAutofit/>
          </a:bodyPr>
          <a:lstStyle/>
          <a:p>
            <a:r>
              <a:rPr lang="es-MX" sz="1800" dirty="0">
                <a:solidFill>
                  <a:schemeClr val="tx1"/>
                </a:solidFill>
              </a:rPr>
              <a:t>En 1525 él organizó una iglesia </a:t>
            </a:r>
            <a:r>
              <a:rPr lang="es-MX" sz="1800" dirty="0" err="1">
                <a:solidFill>
                  <a:schemeClr val="tx1"/>
                </a:solidFill>
              </a:rPr>
              <a:t>anabautista</a:t>
            </a:r>
            <a:r>
              <a:rPr lang="es-MX" sz="1800" dirty="0">
                <a:solidFill>
                  <a:schemeClr val="tx1"/>
                </a:solidFill>
              </a:rPr>
              <a:t> en Augsburgo, pero sucesivamente fue echado a Estrasburgo, </a:t>
            </a:r>
            <a:r>
              <a:rPr lang="es-MX" sz="1800" dirty="0" err="1">
                <a:solidFill>
                  <a:schemeClr val="tx1"/>
                </a:solidFill>
              </a:rPr>
              <a:t>Worms</a:t>
            </a:r>
            <a:r>
              <a:rPr lang="es-MX" sz="1800" dirty="0">
                <a:solidFill>
                  <a:schemeClr val="tx1"/>
                </a:solidFill>
              </a:rPr>
              <a:t> y Basilea, donde murió de la peste en 1527. Sebastián </a:t>
            </a:r>
            <a:r>
              <a:rPr lang="es-MX" sz="1800" dirty="0" err="1">
                <a:solidFill>
                  <a:schemeClr val="tx1"/>
                </a:solidFill>
              </a:rPr>
              <a:t>Franck</a:t>
            </a:r>
            <a:r>
              <a:rPr lang="es-MX" sz="1800" dirty="0">
                <a:solidFill>
                  <a:schemeClr val="tx1"/>
                </a:solidFill>
              </a:rPr>
              <a:t> (1499-1542) se cambió del romanismo al calvinismo y</a:t>
            </a:r>
          </a:p>
          <a:p>
            <a:r>
              <a:rPr lang="es-MX" sz="1800" dirty="0">
                <a:solidFill>
                  <a:schemeClr val="tx1"/>
                </a:solidFill>
              </a:rPr>
              <a:t>fue acusado de cambiarse al </a:t>
            </a:r>
            <a:r>
              <a:rPr lang="es-MX" sz="1800" dirty="0" err="1">
                <a:solidFill>
                  <a:schemeClr val="tx1"/>
                </a:solidFill>
              </a:rPr>
              <a:t>anabautismo</a:t>
            </a:r>
            <a:r>
              <a:rPr lang="es-MX" sz="1800" dirty="0">
                <a:solidFill>
                  <a:schemeClr val="tx1"/>
                </a:solidFill>
              </a:rPr>
              <a:t>. Su pronunciado misticismo y su</a:t>
            </a:r>
          </a:p>
          <a:p>
            <a:r>
              <a:rPr lang="es-MX" sz="1800" dirty="0">
                <a:solidFill>
                  <a:schemeClr val="tx1"/>
                </a:solidFill>
              </a:rPr>
              <a:t>desafiante admiración por los herejes que se habían atrevido a seguir la verdad</a:t>
            </a:r>
          </a:p>
          <a:p>
            <a:r>
              <a:rPr lang="es-MX" sz="1800" dirty="0">
                <a:solidFill>
                  <a:schemeClr val="tx1"/>
                </a:solidFill>
              </a:rPr>
              <a:t>hacen difícil clasificarlo bajo una sola categoría.</a:t>
            </a:r>
          </a:p>
          <a:p>
            <a:r>
              <a:rPr lang="es-MX" sz="1800" dirty="0">
                <a:solidFill>
                  <a:schemeClr val="tx1"/>
                </a:solidFill>
              </a:rPr>
              <a:t>Jacobo </a:t>
            </a:r>
            <a:r>
              <a:rPr lang="es-MX" sz="1800" dirty="0" err="1">
                <a:solidFill>
                  <a:schemeClr val="tx1"/>
                </a:solidFill>
              </a:rPr>
              <a:t>Kautz</a:t>
            </a:r>
            <a:r>
              <a:rPr lang="es-MX" sz="1800" dirty="0">
                <a:solidFill>
                  <a:schemeClr val="tx1"/>
                </a:solidFill>
              </a:rPr>
              <a:t> y Juan </a:t>
            </a:r>
            <a:r>
              <a:rPr lang="es-MX" sz="1800" dirty="0" err="1">
                <a:solidFill>
                  <a:schemeClr val="tx1"/>
                </a:solidFill>
              </a:rPr>
              <a:t>Bunderlin</a:t>
            </a:r>
            <a:r>
              <a:rPr lang="es-MX" sz="1800" dirty="0">
                <a:solidFill>
                  <a:schemeClr val="tx1"/>
                </a:solidFill>
              </a:rPr>
              <a:t> deben ser clasificados entre estos místicos; tal</a:t>
            </a:r>
          </a:p>
          <a:p>
            <a:r>
              <a:rPr lang="es-MX" sz="1800" dirty="0">
                <a:solidFill>
                  <a:schemeClr val="tx1"/>
                </a:solidFill>
              </a:rPr>
              <a:t>vez hasta Enrique </a:t>
            </a:r>
            <a:r>
              <a:rPr lang="es-MX" sz="1800" dirty="0" err="1">
                <a:solidFill>
                  <a:schemeClr val="tx1"/>
                </a:solidFill>
              </a:rPr>
              <a:t>Niclaes</a:t>
            </a:r>
            <a:r>
              <a:rPr lang="es-MX" sz="1800" dirty="0">
                <a:solidFill>
                  <a:schemeClr val="tx1"/>
                </a:solidFill>
              </a:rPr>
              <a:t> (aprox. 1501-60), el fundador de “la Casa de Amor”</a:t>
            </a:r>
          </a:p>
          <a:p>
            <a:r>
              <a:rPr lang="es-MX" sz="1800" dirty="0">
                <a:solidFill>
                  <a:schemeClr val="tx1"/>
                </a:solidFill>
              </a:rPr>
              <a:t>o “los </a:t>
            </a:r>
            <a:r>
              <a:rPr lang="es-MX" sz="1800" dirty="0" err="1">
                <a:solidFill>
                  <a:schemeClr val="tx1"/>
                </a:solidFill>
              </a:rPr>
              <a:t>familistas</a:t>
            </a:r>
            <a:r>
              <a:rPr lang="es-MX" sz="1800" dirty="0">
                <a:solidFill>
                  <a:schemeClr val="tx1"/>
                </a:solidFill>
              </a:rPr>
              <a:t>”, debe ser incluido. </a:t>
            </a:r>
            <a:r>
              <a:rPr lang="es-MX" sz="1800" dirty="0" err="1">
                <a:solidFill>
                  <a:schemeClr val="tx1"/>
                </a:solidFill>
              </a:rPr>
              <a:t>Niclaes</a:t>
            </a:r>
            <a:r>
              <a:rPr lang="es-MX" sz="1800" dirty="0">
                <a:solidFill>
                  <a:schemeClr val="tx1"/>
                </a:solidFill>
              </a:rPr>
              <a:t> pasó del catolicismo romano al</a:t>
            </a:r>
          </a:p>
          <a:p>
            <a:r>
              <a:rPr lang="es-MX" sz="1800" dirty="0">
                <a:solidFill>
                  <a:schemeClr val="tx1"/>
                </a:solidFill>
              </a:rPr>
              <a:t>luteranismo, sin encontrar en ninguno lo que deseaba. Su naturaleza mística fue excitada por David </a:t>
            </a:r>
            <a:r>
              <a:rPr lang="es-MX" sz="1800" dirty="0" err="1">
                <a:solidFill>
                  <a:schemeClr val="tx1"/>
                </a:solidFill>
              </a:rPr>
              <a:t>Joris</a:t>
            </a:r>
            <a:r>
              <a:rPr lang="es-MX" sz="1800" dirty="0">
                <a:solidFill>
                  <a:schemeClr val="tx1"/>
                </a:solidFill>
              </a:rPr>
              <a:t> (1501-56), y parece que él pensaba que había</a:t>
            </a:r>
          </a:p>
          <a:p>
            <a:r>
              <a:rPr lang="es-MX" sz="1800" dirty="0">
                <a:solidFill>
                  <a:schemeClr val="tx1"/>
                </a:solidFill>
              </a:rPr>
              <a:t>recibido una revelación divina más allá de lo que ningún hombre había</a:t>
            </a:r>
          </a:p>
          <a:p>
            <a:r>
              <a:rPr lang="es-MX" sz="1800" dirty="0">
                <a:solidFill>
                  <a:schemeClr val="tx1"/>
                </a:solidFill>
              </a:rPr>
              <a:t>conocido.</a:t>
            </a:r>
          </a:p>
        </p:txBody>
      </p:sp>
      <p:sp>
        <p:nvSpPr>
          <p:cNvPr id="4" name="3 Marcador de pie de página"/>
          <p:cNvSpPr>
            <a:spLocks noGrp="1"/>
          </p:cNvSpPr>
          <p:nvPr>
            <p:ph type="ftr" sz="quarter" idx="11"/>
          </p:nvPr>
        </p:nvSpPr>
        <p:spPr/>
        <p:txBody>
          <a:bodyPr/>
          <a:lstStyle/>
          <a:p>
            <a:r>
              <a:rPr lang="es-AR"/>
              <a:t>Pastor Armando Acosta S.</a:t>
            </a:r>
          </a:p>
        </p:txBody>
      </p:sp>
      <p:sp>
        <p:nvSpPr>
          <p:cNvPr id="5" name="4 Marcador de número de diapositiva"/>
          <p:cNvSpPr>
            <a:spLocks noGrp="1"/>
          </p:cNvSpPr>
          <p:nvPr>
            <p:ph type="sldNum" sz="quarter" idx="12"/>
          </p:nvPr>
        </p:nvSpPr>
        <p:spPr/>
        <p:txBody>
          <a:bodyPr/>
          <a:lstStyle/>
          <a:p>
            <a:fld id="{8802B4D4-3C25-4ABE-8EBB-B5FD352F9682}" type="slidenum">
              <a:rPr lang="es-AR" smtClean="0"/>
              <a:pPr/>
              <a:t>56</a:t>
            </a:fld>
            <a:endParaRPr lang="es-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a:solidFill>
                  <a:schemeClr val="tx1"/>
                </a:solidFill>
              </a:rPr>
              <a:t>Racionalistas Radicales</a:t>
            </a:r>
          </a:p>
        </p:txBody>
      </p:sp>
      <p:sp>
        <p:nvSpPr>
          <p:cNvPr id="3" name="2 Marcador de contenido"/>
          <p:cNvSpPr>
            <a:spLocks noGrp="1"/>
          </p:cNvSpPr>
          <p:nvPr>
            <p:ph idx="1"/>
          </p:nvPr>
        </p:nvSpPr>
        <p:spPr/>
        <p:txBody>
          <a:bodyPr>
            <a:normAutofit/>
          </a:bodyPr>
          <a:lstStyle/>
          <a:p>
            <a:r>
              <a:rPr lang="es-MX" i="1" dirty="0">
                <a:solidFill>
                  <a:schemeClr val="tx1"/>
                </a:solidFill>
              </a:rPr>
              <a:t>Racionalistas Radicales.— Tanto católicos como protestantes en el período </a:t>
            </a:r>
            <a:r>
              <a:rPr lang="es-MX" dirty="0">
                <a:solidFill>
                  <a:schemeClr val="tx1"/>
                </a:solidFill>
              </a:rPr>
              <a:t>de la reforma aborrecían a los racionalistas radicales, cuyo razonamiento </a:t>
            </a:r>
            <a:r>
              <a:rPr lang="es-MX" dirty="0" err="1">
                <a:solidFill>
                  <a:schemeClr val="tx1"/>
                </a:solidFill>
              </a:rPr>
              <a:t>nosólo</a:t>
            </a:r>
            <a:r>
              <a:rPr lang="es-MX" dirty="0">
                <a:solidFill>
                  <a:schemeClr val="tx1"/>
                </a:solidFill>
              </a:rPr>
              <a:t> los había sacado de las iglesias ortodoxas sino también había desarrollado aberraciones doctrinales que los habían puesto “fuera de límites”. De hecho, todo tipo de radicales (bíblicos, milenarios, místicos, y racionalistas) eran enemigos de los símbolos y credos ortodoxos. Los místicos en particular con frecuencia seguían herejías reconocibles en sus doctrinas acerca de la iglesia, de</a:t>
            </a:r>
          </a:p>
          <a:p>
            <a:r>
              <a:rPr lang="es-MX" dirty="0">
                <a:solidFill>
                  <a:schemeClr val="tx1"/>
                </a:solidFill>
              </a:rPr>
              <a:t>la salvación y de Cristo. Hombres como </a:t>
            </a:r>
            <a:r>
              <a:rPr lang="es-MX" dirty="0" err="1">
                <a:solidFill>
                  <a:schemeClr val="tx1"/>
                </a:solidFill>
              </a:rPr>
              <a:t>Franck</a:t>
            </a:r>
            <a:r>
              <a:rPr lang="es-MX" dirty="0">
                <a:solidFill>
                  <a:schemeClr val="tx1"/>
                </a:solidFill>
              </a:rPr>
              <a:t>, </a:t>
            </a:r>
            <a:r>
              <a:rPr lang="es-MX" dirty="0" err="1">
                <a:solidFill>
                  <a:schemeClr val="tx1"/>
                </a:solidFill>
              </a:rPr>
              <a:t>Hetzer</a:t>
            </a:r>
            <a:r>
              <a:rPr lang="es-MX" dirty="0">
                <a:solidFill>
                  <a:schemeClr val="tx1"/>
                </a:solidFill>
              </a:rPr>
              <a:t>, </a:t>
            </a:r>
            <a:r>
              <a:rPr lang="es-MX" dirty="0" err="1">
                <a:solidFill>
                  <a:schemeClr val="tx1"/>
                </a:solidFill>
              </a:rPr>
              <a:t>Denk</a:t>
            </a:r>
            <a:r>
              <a:rPr lang="es-MX" dirty="0">
                <a:solidFill>
                  <a:schemeClr val="tx1"/>
                </a:solidFill>
              </a:rPr>
              <a:t>, </a:t>
            </a:r>
            <a:r>
              <a:rPr lang="es-MX" dirty="0" err="1">
                <a:solidFill>
                  <a:schemeClr val="tx1"/>
                </a:solidFill>
              </a:rPr>
              <a:t>Kautz</a:t>
            </a:r>
            <a:r>
              <a:rPr lang="es-MX" dirty="0">
                <a:solidFill>
                  <a:schemeClr val="tx1"/>
                </a:solidFill>
              </a:rPr>
              <a:t>, y </a:t>
            </a:r>
            <a:r>
              <a:rPr lang="es-MX" dirty="0" err="1">
                <a:solidFill>
                  <a:schemeClr val="tx1"/>
                </a:solidFill>
              </a:rPr>
              <a:t>Bunderlin</a:t>
            </a:r>
            <a:r>
              <a:rPr lang="es-MX" dirty="0">
                <a:solidFill>
                  <a:schemeClr val="tx1"/>
                </a:solidFill>
              </a:rPr>
              <a:t>, se acercaban a los conceptos de los racionalistas, </a:t>
            </a:r>
            <a:r>
              <a:rPr lang="es-MX" i="1" dirty="0">
                <a:solidFill>
                  <a:schemeClr val="tx1"/>
                </a:solidFill>
              </a:rPr>
              <a:t>y en algunos casos </a:t>
            </a:r>
            <a:r>
              <a:rPr lang="es-MX" dirty="0">
                <a:solidFill>
                  <a:schemeClr val="tx1"/>
                </a:solidFill>
              </a:rPr>
              <a:t>iban más allá de ellos en su radicalismo,</a:t>
            </a:r>
          </a:p>
        </p:txBody>
      </p:sp>
      <p:sp>
        <p:nvSpPr>
          <p:cNvPr id="4" name="3 Marcador de pie de página"/>
          <p:cNvSpPr>
            <a:spLocks noGrp="1"/>
          </p:cNvSpPr>
          <p:nvPr>
            <p:ph type="ftr" sz="quarter" idx="11"/>
          </p:nvPr>
        </p:nvSpPr>
        <p:spPr/>
        <p:txBody>
          <a:bodyPr/>
          <a:lstStyle/>
          <a:p>
            <a:r>
              <a:rPr lang="es-AR"/>
              <a:t>Pastor Armando Acosta S.</a:t>
            </a:r>
          </a:p>
        </p:txBody>
      </p:sp>
      <p:sp>
        <p:nvSpPr>
          <p:cNvPr id="5" name="4 Marcador de número de diapositiva"/>
          <p:cNvSpPr>
            <a:spLocks noGrp="1"/>
          </p:cNvSpPr>
          <p:nvPr>
            <p:ph type="sldNum" sz="quarter" idx="12"/>
          </p:nvPr>
        </p:nvSpPr>
        <p:spPr/>
        <p:txBody>
          <a:bodyPr/>
          <a:lstStyle/>
          <a:p>
            <a:fld id="{8802B4D4-3C25-4ABE-8EBB-B5FD352F9682}" type="slidenum">
              <a:rPr lang="es-AR" smtClean="0"/>
              <a:pPr/>
              <a:t>57</a:t>
            </a:fld>
            <a:endParaRPr lang="es-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a:p>
        </p:txBody>
      </p:sp>
      <p:sp>
        <p:nvSpPr>
          <p:cNvPr id="3" name="2 Marcador de contenido"/>
          <p:cNvSpPr>
            <a:spLocks noGrp="1"/>
          </p:cNvSpPr>
          <p:nvPr>
            <p:ph idx="1"/>
          </p:nvPr>
        </p:nvSpPr>
        <p:spPr>
          <a:xfrm>
            <a:off x="1631504" y="1600200"/>
            <a:ext cx="8856984" cy="4781128"/>
          </a:xfrm>
        </p:spPr>
        <p:txBody>
          <a:bodyPr>
            <a:noAutofit/>
          </a:bodyPr>
          <a:lstStyle/>
          <a:p>
            <a:r>
              <a:rPr lang="es-MX" sz="2000" dirty="0">
                <a:solidFill>
                  <a:schemeClr val="tx1"/>
                </a:solidFill>
              </a:rPr>
              <a:t>Un racionalista bien conocido era Juan Campano (aprox. 1495-1575). Influido por Erasmo y por la atmósfera de los radicales en el ducado de </a:t>
            </a:r>
            <a:r>
              <a:rPr lang="es-MX" sz="2000" dirty="0" err="1">
                <a:solidFill>
                  <a:schemeClr val="tx1"/>
                </a:solidFill>
              </a:rPr>
              <a:t>Julich</a:t>
            </a:r>
            <a:r>
              <a:rPr lang="es-MX" sz="2000" dirty="0">
                <a:solidFill>
                  <a:schemeClr val="tx1"/>
                </a:solidFill>
              </a:rPr>
              <a:t>, Campano se cambió de los conceptos católicos y luteranos y finalmente cayó en el anti-</a:t>
            </a:r>
            <a:r>
              <a:rPr lang="es-MX" sz="2000" dirty="0" err="1">
                <a:solidFill>
                  <a:schemeClr val="tx1"/>
                </a:solidFill>
              </a:rPr>
              <a:t>trinitarianismo</a:t>
            </a:r>
            <a:r>
              <a:rPr lang="es-MX" sz="2000" dirty="0">
                <a:solidFill>
                  <a:schemeClr val="tx1"/>
                </a:solidFill>
              </a:rPr>
              <a:t>. Su influencia se generalizó en </a:t>
            </a:r>
            <a:r>
              <a:rPr lang="es-MX" sz="2000" dirty="0" err="1">
                <a:solidFill>
                  <a:schemeClr val="tx1"/>
                </a:solidFill>
              </a:rPr>
              <a:t>Julich</a:t>
            </a:r>
            <a:r>
              <a:rPr lang="es-MX" sz="2000" dirty="0">
                <a:solidFill>
                  <a:schemeClr val="tx1"/>
                </a:solidFill>
              </a:rPr>
              <a:t>, y muchos siguieron sus ideas </a:t>
            </a:r>
            <a:r>
              <a:rPr lang="es-MX" sz="2000" dirty="0" err="1">
                <a:solidFill>
                  <a:schemeClr val="tx1"/>
                </a:solidFill>
              </a:rPr>
              <a:t>antipaidobautistas</a:t>
            </a:r>
            <a:r>
              <a:rPr lang="es-MX" sz="2000" dirty="0">
                <a:solidFill>
                  <a:schemeClr val="tx1"/>
                </a:solidFill>
              </a:rPr>
              <a:t>. Fue encarcelado en el año 1555 y murió así, veinte años después.</a:t>
            </a:r>
          </a:p>
          <a:p>
            <a:r>
              <a:rPr lang="es-MX" sz="2000" dirty="0">
                <a:solidFill>
                  <a:schemeClr val="tx1"/>
                </a:solidFill>
              </a:rPr>
              <a:t>El más conocido de los radicales racionalistas fue Miguel Servet (1509-53), un español brillante pero errático. En 1534 conoció a Juan Calvino en la</a:t>
            </a:r>
          </a:p>
          <a:p>
            <a:r>
              <a:rPr lang="es-MX" sz="2000" dirty="0">
                <a:solidFill>
                  <a:schemeClr val="tx1"/>
                </a:solidFill>
              </a:rPr>
              <a:t>Universidad de París, empezando una larga relación de desconfianza y</a:t>
            </a:r>
          </a:p>
          <a:p>
            <a:r>
              <a:rPr lang="es-MX" sz="2000" dirty="0">
                <a:solidFill>
                  <a:schemeClr val="tx1"/>
                </a:solidFill>
              </a:rPr>
              <a:t>disgustos mutuos. Desde 1546 hasta su muerte, Servet irritó grandemente a Calvino con su correspondencia provocativa y su crítica áspera. En el año de su muerte Servet publicó su </a:t>
            </a:r>
            <a:r>
              <a:rPr lang="es-MX" sz="2000" i="1" dirty="0" err="1">
                <a:solidFill>
                  <a:schemeClr val="tx1"/>
                </a:solidFill>
              </a:rPr>
              <a:t>Christianismi</a:t>
            </a:r>
            <a:r>
              <a:rPr lang="es-MX" sz="2000" i="1" dirty="0">
                <a:solidFill>
                  <a:schemeClr val="tx1"/>
                </a:solidFill>
              </a:rPr>
              <a:t> </a:t>
            </a:r>
            <a:r>
              <a:rPr lang="es-MX" sz="2000" i="1" dirty="0" err="1">
                <a:solidFill>
                  <a:schemeClr val="tx1"/>
                </a:solidFill>
              </a:rPr>
              <a:t>Restitutio</a:t>
            </a:r>
            <a:r>
              <a:rPr lang="es-MX" sz="2000" i="1" dirty="0">
                <a:solidFill>
                  <a:schemeClr val="tx1"/>
                </a:solidFill>
              </a:rPr>
              <a:t>, que defendía el </a:t>
            </a:r>
            <a:r>
              <a:rPr lang="es-MX" sz="2000" i="1" dirty="0" err="1">
                <a:solidFill>
                  <a:schemeClr val="tx1"/>
                </a:solidFill>
              </a:rPr>
              <a:t>antitrinitarianismo</a:t>
            </a:r>
            <a:r>
              <a:rPr lang="es-MX" sz="2000" i="1" dirty="0">
                <a:solidFill>
                  <a:schemeClr val="tx1"/>
                </a:solidFill>
              </a:rPr>
              <a:t> </a:t>
            </a:r>
            <a:r>
              <a:rPr lang="es-MX" sz="2000" dirty="0">
                <a:solidFill>
                  <a:schemeClr val="tx1"/>
                </a:solidFill>
              </a:rPr>
              <a:t>y otras doctrinas que aborrecía Calvino y el resto del mundo ortodoxo. Fue aprehendido en Ginebra por Calvino y después de un juicio eclesiástico, fue quemado.</a:t>
            </a:r>
          </a:p>
        </p:txBody>
      </p:sp>
      <p:sp>
        <p:nvSpPr>
          <p:cNvPr id="4" name="3 Marcador de pie de página"/>
          <p:cNvSpPr>
            <a:spLocks noGrp="1"/>
          </p:cNvSpPr>
          <p:nvPr>
            <p:ph type="ftr" sz="quarter" idx="11"/>
          </p:nvPr>
        </p:nvSpPr>
        <p:spPr/>
        <p:txBody>
          <a:bodyPr/>
          <a:lstStyle/>
          <a:p>
            <a:r>
              <a:rPr lang="es-AR"/>
              <a:t>Pastor Armando Acosta S.</a:t>
            </a:r>
          </a:p>
        </p:txBody>
      </p:sp>
      <p:sp>
        <p:nvSpPr>
          <p:cNvPr id="5" name="4 Marcador de número de diapositiva"/>
          <p:cNvSpPr>
            <a:spLocks noGrp="1"/>
          </p:cNvSpPr>
          <p:nvPr>
            <p:ph type="sldNum" sz="quarter" idx="12"/>
          </p:nvPr>
        </p:nvSpPr>
        <p:spPr/>
        <p:txBody>
          <a:bodyPr/>
          <a:lstStyle/>
          <a:p>
            <a:fld id="{8802B4D4-3C25-4ABE-8EBB-B5FD352F9682}" type="slidenum">
              <a:rPr lang="es-AR" smtClean="0"/>
              <a:pPr/>
              <a:t>58</a:t>
            </a:fld>
            <a:endParaRPr lang="es-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a:solidFill>
                  <a:schemeClr val="tx1"/>
                </a:solidFill>
              </a:rPr>
              <a:t>Significado de la Reforma radical</a:t>
            </a:r>
          </a:p>
        </p:txBody>
      </p:sp>
      <p:sp>
        <p:nvSpPr>
          <p:cNvPr id="3" name="2 Marcador de contenido"/>
          <p:cNvSpPr>
            <a:spLocks noGrp="1"/>
          </p:cNvSpPr>
          <p:nvPr>
            <p:ph idx="1"/>
          </p:nvPr>
        </p:nvSpPr>
        <p:spPr/>
        <p:txBody>
          <a:bodyPr>
            <a:normAutofit/>
          </a:bodyPr>
          <a:lstStyle/>
          <a:p>
            <a:r>
              <a:rPr lang="es-MX" dirty="0">
                <a:solidFill>
                  <a:schemeClr val="tx1"/>
                </a:solidFill>
              </a:rPr>
              <a:t>Algunos historiadores serenos creen que el cristianismo del siglo XX refleja más de las ideas de los </a:t>
            </a:r>
            <a:r>
              <a:rPr lang="es-MX" dirty="0" err="1">
                <a:solidFill>
                  <a:schemeClr val="tx1"/>
                </a:solidFill>
              </a:rPr>
              <a:t>anabautistas</a:t>
            </a:r>
            <a:r>
              <a:rPr lang="es-MX" dirty="0">
                <a:solidFill>
                  <a:schemeClr val="tx1"/>
                </a:solidFill>
              </a:rPr>
              <a:t> y de los radicales que de cualquiera otra de las reformas. En un sentido es verdad, porque en sus esfuerzos por </a:t>
            </a:r>
            <a:r>
              <a:rPr lang="es-MX" dirty="0" err="1">
                <a:solidFill>
                  <a:schemeClr val="tx1"/>
                </a:solidFill>
              </a:rPr>
              <a:t>reestablecer</a:t>
            </a:r>
            <a:r>
              <a:rPr lang="es-MX" dirty="0">
                <a:solidFill>
                  <a:schemeClr val="tx1"/>
                </a:solidFill>
              </a:rPr>
              <a:t> el orden primitivo </a:t>
            </a:r>
            <a:r>
              <a:rPr lang="es-MX" dirty="0" err="1">
                <a:solidFill>
                  <a:schemeClr val="tx1"/>
                </a:solidFill>
              </a:rPr>
              <a:t>neotestamentario</a:t>
            </a:r>
            <a:r>
              <a:rPr lang="es-MX" dirty="0">
                <a:solidFill>
                  <a:schemeClr val="tx1"/>
                </a:solidFill>
              </a:rPr>
              <a:t>, estos movimientos radicales, sin las trabas políticas ni la sumisión social que ataron las manos de Lutero, </a:t>
            </a:r>
            <a:r>
              <a:rPr lang="es-MX" dirty="0" err="1">
                <a:solidFill>
                  <a:schemeClr val="tx1"/>
                </a:solidFill>
              </a:rPr>
              <a:t>Zwinglio</a:t>
            </a:r>
            <a:r>
              <a:rPr lang="es-MX" dirty="0">
                <a:solidFill>
                  <a:schemeClr val="tx1"/>
                </a:solidFill>
              </a:rPr>
              <a:t>, y</a:t>
            </a:r>
          </a:p>
          <a:p>
            <a:r>
              <a:rPr lang="es-MX" dirty="0">
                <a:solidFill>
                  <a:schemeClr val="tx1"/>
                </a:solidFill>
              </a:rPr>
              <a:t>Calvino, sencillamente hicieron a un lado ideas venerables y respetables sobre la base de que el Nuevo Testamento no las contiene específicamente.</a:t>
            </a:r>
          </a:p>
        </p:txBody>
      </p:sp>
      <p:sp>
        <p:nvSpPr>
          <p:cNvPr id="4" name="3 Marcador de pie de página"/>
          <p:cNvSpPr>
            <a:spLocks noGrp="1"/>
          </p:cNvSpPr>
          <p:nvPr>
            <p:ph type="ftr" sz="quarter" idx="11"/>
          </p:nvPr>
        </p:nvSpPr>
        <p:spPr/>
        <p:txBody>
          <a:bodyPr/>
          <a:lstStyle/>
          <a:p>
            <a:r>
              <a:rPr lang="es-AR"/>
              <a:t>Pastor Armando Acosta S.</a:t>
            </a:r>
          </a:p>
        </p:txBody>
      </p:sp>
      <p:sp>
        <p:nvSpPr>
          <p:cNvPr id="5" name="4 Marcador de número de diapositiva"/>
          <p:cNvSpPr>
            <a:spLocks noGrp="1"/>
          </p:cNvSpPr>
          <p:nvPr>
            <p:ph type="sldNum" sz="quarter" idx="12"/>
          </p:nvPr>
        </p:nvSpPr>
        <p:spPr/>
        <p:txBody>
          <a:bodyPr/>
          <a:lstStyle/>
          <a:p>
            <a:fld id="{8802B4D4-3C25-4ABE-8EBB-B5FD352F9682}" type="slidenum">
              <a:rPr lang="es-AR" smtClean="0"/>
              <a:pPr/>
              <a:t>59</a:t>
            </a:fld>
            <a:endParaRPr lang="es-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a:solidFill>
                  <a:schemeClr val="tx1"/>
                </a:solidFill>
              </a:rPr>
              <a:t>Causas para este crecimiento</a:t>
            </a:r>
          </a:p>
        </p:txBody>
      </p:sp>
      <p:sp>
        <p:nvSpPr>
          <p:cNvPr id="3" name="2 Marcador de contenido"/>
          <p:cNvSpPr>
            <a:spLocks noGrp="1"/>
          </p:cNvSpPr>
          <p:nvPr>
            <p:ph idx="1"/>
          </p:nvPr>
        </p:nvSpPr>
        <p:spPr/>
        <p:txBody>
          <a:bodyPr/>
          <a:lstStyle/>
          <a:p>
            <a:r>
              <a:rPr lang="es-MX" dirty="0">
                <a:solidFill>
                  <a:schemeClr val="tx1"/>
                </a:solidFill>
              </a:rPr>
              <a:t>El poder papal reclamaba un cumplimiento en el ejercicio de la justicia.</a:t>
            </a:r>
          </a:p>
          <a:p>
            <a:r>
              <a:rPr lang="es-MX" dirty="0">
                <a:solidFill>
                  <a:schemeClr val="tx1"/>
                </a:solidFill>
              </a:rPr>
              <a:t>Estaba entre los príncipes y los súbditos  para reprimir la tiranía e injusticia, para proteger a los débiles y demandar los derechos del pueblo.</a:t>
            </a:r>
          </a:p>
          <a:p>
            <a:r>
              <a:rPr lang="es-MX" dirty="0">
                <a:solidFill>
                  <a:schemeClr val="tx1"/>
                </a:solidFill>
              </a:rPr>
              <a:t>Persuadía a los gobernantes a recibir a las esposas que habían repudiado injustamente.</a:t>
            </a:r>
          </a:p>
          <a:p>
            <a:r>
              <a:rPr lang="es-MX" dirty="0">
                <a:solidFill>
                  <a:schemeClr val="tx1"/>
                </a:solidFill>
              </a:rPr>
              <a:t>Promovían, aunque exteriormente, la decencia en la vida de todos.</a:t>
            </a:r>
          </a:p>
          <a:p>
            <a:r>
              <a:rPr lang="es-MX" dirty="0">
                <a:solidFill>
                  <a:schemeClr val="tx1"/>
                </a:solidFill>
              </a:rPr>
              <a:t>El espíritu general del papado al principio de la Edad media era en favor del buen gobierno.</a:t>
            </a:r>
          </a:p>
        </p:txBody>
      </p:sp>
      <p:sp>
        <p:nvSpPr>
          <p:cNvPr id="4" name="3 Marcador de número de diapositiva"/>
          <p:cNvSpPr>
            <a:spLocks noGrp="1"/>
          </p:cNvSpPr>
          <p:nvPr>
            <p:ph type="sldNum" sz="quarter" idx="12"/>
          </p:nvPr>
        </p:nvSpPr>
        <p:spPr/>
        <p:txBody>
          <a:bodyPr/>
          <a:lstStyle/>
          <a:p>
            <a:fld id="{8802B4D4-3C25-4ABE-8EBB-B5FD352F9682}" type="slidenum">
              <a:rPr lang="es-AR" smtClean="0"/>
              <a:pPr/>
              <a:t>6</a:t>
            </a:fld>
            <a:endParaRPr lang="es-AR"/>
          </a:p>
        </p:txBody>
      </p:sp>
      <p:sp>
        <p:nvSpPr>
          <p:cNvPr id="5" name="4 Marcador de pie de página"/>
          <p:cNvSpPr>
            <a:spLocks noGrp="1"/>
          </p:cNvSpPr>
          <p:nvPr>
            <p:ph type="ftr" sz="quarter" idx="11"/>
          </p:nvPr>
        </p:nvSpPr>
        <p:spPr/>
        <p:txBody>
          <a:bodyPr/>
          <a:lstStyle/>
          <a:p>
            <a:r>
              <a:rPr lang="es-AR"/>
              <a:t>Pastor Armando Acosta S.</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a:p>
        </p:txBody>
      </p:sp>
      <p:sp>
        <p:nvSpPr>
          <p:cNvPr id="3" name="2 Marcador de contenido"/>
          <p:cNvSpPr>
            <a:spLocks noGrp="1"/>
          </p:cNvSpPr>
          <p:nvPr>
            <p:ph idx="1"/>
          </p:nvPr>
        </p:nvSpPr>
        <p:spPr/>
        <p:txBody>
          <a:bodyPr>
            <a:normAutofit/>
          </a:bodyPr>
          <a:lstStyle/>
          <a:p>
            <a:r>
              <a:rPr lang="es-MX" dirty="0">
                <a:solidFill>
                  <a:schemeClr val="tx1"/>
                </a:solidFill>
              </a:rPr>
              <a:t>El papa y el emperador ya no podrían regir a todo el género humano en diferentes esferas. Una iglesia reunida eliminaba al papa tan completamente como los nacientes gobiernos eliminaban al emperador; una iglesia reunida también eliminaba la solidaridad de la iglesia-comunidad y producía separación</a:t>
            </a:r>
          </a:p>
          <a:p>
            <a:r>
              <a:rPr lang="es-MX" dirty="0">
                <a:solidFill>
                  <a:schemeClr val="tx1"/>
                </a:solidFill>
              </a:rPr>
              <a:t>de la iglesia y el estado.</a:t>
            </a:r>
          </a:p>
          <a:p>
            <a:r>
              <a:rPr lang="es-MX" dirty="0">
                <a:solidFill>
                  <a:schemeClr val="tx1"/>
                </a:solidFill>
              </a:rPr>
              <a:t>Además, el mundo no puede determinar la ética y las actitudes de los cristianos.</a:t>
            </a:r>
          </a:p>
          <a:p>
            <a:r>
              <a:rPr lang="es-MX" dirty="0">
                <a:solidFill>
                  <a:schemeClr val="tx1"/>
                </a:solidFill>
              </a:rPr>
              <a:t>Estas deben venir solamente de Dios, pero son más imperativas que las leyes seculares. Los conceptos de una comunidad disciplinada, de la ética del amor, y de una hermandad espiritual, eran ideas comunes entre los grupos radicales.</a:t>
            </a:r>
          </a:p>
        </p:txBody>
      </p:sp>
      <p:sp>
        <p:nvSpPr>
          <p:cNvPr id="4" name="3 Marcador de pie de página"/>
          <p:cNvSpPr>
            <a:spLocks noGrp="1"/>
          </p:cNvSpPr>
          <p:nvPr>
            <p:ph type="ftr" sz="quarter" idx="11"/>
          </p:nvPr>
        </p:nvSpPr>
        <p:spPr/>
        <p:txBody>
          <a:bodyPr/>
          <a:lstStyle/>
          <a:p>
            <a:r>
              <a:rPr lang="es-AR"/>
              <a:t>Pastor Armando Acosta S.</a:t>
            </a:r>
          </a:p>
        </p:txBody>
      </p:sp>
      <p:sp>
        <p:nvSpPr>
          <p:cNvPr id="5" name="4 Marcador de número de diapositiva"/>
          <p:cNvSpPr>
            <a:spLocks noGrp="1"/>
          </p:cNvSpPr>
          <p:nvPr>
            <p:ph type="sldNum" sz="quarter" idx="12"/>
          </p:nvPr>
        </p:nvSpPr>
        <p:spPr/>
        <p:txBody>
          <a:bodyPr/>
          <a:lstStyle/>
          <a:p>
            <a:fld id="{8802B4D4-3C25-4ABE-8EBB-B5FD352F9682}" type="slidenum">
              <a:rPr lang="es-AR" smtClean="0"/>
              <a:pPr/>
              <a:t>60</a:t>
            </a:fld>
            <a:endParaRPr lang="es-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a:p>
        </p:txBody>
      </p:sp>
      <p:sp>
        <p:nvSpPr>
          <p:cNvPr id="3" name="2 Marcador de contenido"/>
          <p:cNvSpPr>
            <a:spLocks noGrp="1"/>
          </p:cNvSpPr>
          <p:nvPr>
            <p:ph idx="1"/>
          </p:nvPr>
        </p:nvSpPr>
        <p:spPr>
          <a:xfrm>
            <a:off x="1775520" y="1600201"/>
            <a:ext cx="8712968" cy="4525963"/>
          </a:xfrm>
        </p:spPr>
        <p:txBody>
          <a:bodyPr>
            <a:noAutofit/>
          </a:bodyPr>
          <a:lstStyle/>
          <a:p>
            <a:r>
              <a:rPr lang="es-MX" sz="2800" b="1" dirty="0">
                <a:solidFill>
                  <a:schemeClr val="tx1"/>
                </a:solidFill>
              </a:rPr>
              <a:t>Los radicales y </a:t>
            </a:r>
            <a:r>
              <a:rPr lang="es-MX" sz="2800" b="1" dirty="0" err="1">
                <a:solidFill>
                  <a:schemeClr val="tx1"/>
                </a:solidFill>
              </a:rPr>
              <a:t>anabautistas</a:t>
            </a:r>
            <a:r>
              <a:rPr lang="es-MX" sz="2800" b="1" dirty="0">
                <a:solidFill>
                  <a:schemeClr val="tx1"/>
                </a:solidFill>
              </a:rPr>
              <a:t> fueron los grupos religiosos más odiados en el continente en el siglo XVI. Los católicos romanos y los protestantes los persiguieron por igual. Ellos presentan un cuadro complejo de hombres sin inhibiciones que en algunos grupos se esforzaron por reproducir el cristianismo primitivo; en otros procuraban encontrar la presencia de Dios en el orden temporal, y todavía en otros trataban de traer el reino milenario.</a:t>
            </a:r>
          </a:p>
          <a:p>
            <a:r>
              <a:rPr lang="es-MX" sz="2800" b="1" dirty="0">
                <a:solidFill>
                  <a:schemeClr val="tx1"/>
                </a:solidFill>
              </a:rPr>
              <a:t> Sus contribuciones han sido variadas y significantes.</a:t>
            </a:r>
          </a:p>
        </p:txBody>
      </p:sp>
      <p:sp>
        <p:nvSpPr>
          <p:cNvPr id="4" name="3 Marcador de pie de página"/>
          <p:cNvSpPr>
            <a:spLocks noGrp="1"/>
          </p:cNvSpPr>
          <p:nvPr>
            <p:ph type="ftr" sz="quarter" idx="11"/>
          </p:nvPr>
        </p:nvSpPr>
        <p:spPr/>
        <p:txBody>
          <a:bodyPr/>
          <a:lstStyle/>
          <a:p>
            <a:r>
              <a:rPr lang="es-AR"/>
              <a:t>Pastor Armando Acosta S.</a:t>
            </a:r>
          </a:p>
        </p:txBody>
      </p:sp>
      <p:sp>
        <p:nvSpPr>
          <p:cNvPr id="5" name="4 Marcador de número de diapositiva"/>
          <p:cNvSpPr>
            <a:spLocks noGrp="1"/>
          </p:cNvSpPr>
          <p:nvPr>
            <p:ph type="sldNum" sz="quarter" idx="12"/>
          </p:nvPr>
        </p:nvSpPr>
        <p:spPr/>
        <p:txBody>
          <a:bodyPr/>
          <a:lstStyle/>
          <a:p>
            <a:fld id="{8802B4D4-3C25-4ABE-8EBB-B5FD352F9682}" type="slidenum">
              <a:rPr lang="es-AR" smtClean="0"/>
              <a:pPr/>
              <a:t>61</a:t>
            </a:fld>
            <a:endParaRPr lang="es-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991544" y="116632"/>
            <a:ext cx="8229600" cy="1111664"/>
          </a:xfrm>
        </p:spPr>
        <p:txBody>
          <a:bodyPr/>
          <a:lstStyle/>
          <a:p>
            <a:r>
              <a:rPr lang="es-MX" dirty="0">
                <a:solidFill>
                  <a:schemeClr val="tx1"/>
                </a:solidFill>
              </a:rPr>
              <a:t>El </a:t>
            </a:r>
            <a:r>
              <a:rPr lang="es-MX" dirty="0" err="1">
                <a:solidFill>
                  <a:schemeClr val="tx1"/>
                </a:solidFill>
              </a:rPr>
              <a:t>Arminianismo</a:t>
            </a:r>
            <a:endParaRPr lang="es-MX" dirty="0">
              <a:solidFill>
                <a:schemeClr val="tx1"/>
              </a:solidFill>
            </a:endParaRPr>
          </a:p>
        </p:txBody>
      </p:sp>
      <p:sp>
        <p:nvSpPr>
          <p:cNvPr id="3" name="2 Marcador de contenido"/>
          <p:cNvSpPr>
            <a:spLocks noGrp="1"/>
          </p:cNvSpPr>
          <p:nvPr>
            <p:ph idx="1"/>
          </p:nvPr>
        </p:nvSpPr>
        <p:spPr/>
        <p:txBody>
          <a:bodyPr>
            <a:normAutofit/>
          </a:bodyPr>
          <a:lstStyle/>
          <a:p>
            <a:r>
              <a:rPr lang="es-MX" i="1" dirty="0">
                <a:solidFill>
                  <a:schemeClr val="tx1"/>
                </a:solidFill>
              </a:rPr>
              <a:t>El </a:t>
            </a:r>
            <a:r>
              <a:rPr lang="es-MX" i="1" dirty="0" err="1">
                <a:solidFill>
                  <a:schemeClr val="tx1"/>
                </a:solidFill>
              </a:rPr>
              <a:t>Arminianismo</a:t>
            </a:r>
            <a:r>
              <a:rPr lang="es-MX" i="1" dirty="0">
                <a:solidFill>
                  <a:schemeClr val="tx1"/>
                </a:solidFill>
              </a:rPr>
              <a:t> en los Países Bajos.—El sistema teológico de Juan Calvino </a:t>
            </a:r>
            <a:r>
              <a:rPr lang="es-MX" dirty="0">
                <a:solidFill>
                  <a:schemeClr val="tx1"/>
                </a:solidFill>
              </a:rPr>
              <a:t>la predestinación de Dios. Había objeciones generales para este sistema, porque se pensaba que incluía el fatalismo humano y comprometía el carácter de Dios. Jacobo </a:t>
            </a:r>
            <a:r>
              <a:rPr lang="es-MX" dirty="0" err="1">
                <a:solidFill>
                  <a:schemeClr val="tx1"/>
                </a:solidFill>
              </a:rPr>
              <a:t>Arminio</a:t>
            </a:r>
            <a:r>
              <a:rPr lang="es-MX" dirty="0">
                <a:solidFill>
                  <a:schemeClr val="tx1"/>
                </a:solidFill>
              </a:rPr>
              <a:t> (1560-1609) fue el dirigente del grupo </a:t>
            </a:r>
            <a:r>
              <a:rPr lang="es-MX" dirty="0" err="1">
                <a:solidFill>
                  <a:schemeClr val="tx1"/>
                </a:solidFill>
              </a:rPr>
              <a:t>qu</a:t>
            </a:r>
            <a:r>
              <a:rPr lang="es-MX" dirty="0">
                <a:solidFill>
                  <a:schemeClr val="tx1"/>
                </a:solidFill>
              </a:rPr>
              <a:t> se opuso a la doctrina de Calvino. El negaba una elección incondicional, defendía una expiación universal para todos los creyentes, pensaba que el hombre puede cooperar con Dios para obtener la regeneración, insistía en que la gracia de Dios no era irresistible, y creía que los hombres podían caer de la gracia. Estos conceptos fueron condenados en el Sínodo de </a:t>
            </a:r>
            <a:r>
              <a:rPr lang="es-MX" dirty="0" err="1">
                <a:solidFill>
                  <a:schemeClr val="tx1"/>
                </a:solidFill>
              </a:rPr>
              <a:t>Dort</a:t>
            </a:r>
            <a:r>
              <a:rPr lang="es-MX" dirty="0">
                <a:solidFill>
                  <a:schemeClr val="tx1"/>
                </a:solidFill>
              </a:rPr>
              <a:t> en 1618, y</a:t>
            </a:r>
          </a:p>
          <a:p>
            <a:r>
              <a:rPr lang="es-MX" dirty="0">
                <a:solidFill>
                  <a:schemeClr val="tx1"/>
                </a:solidFill>
              </a:rPr>
              <a:t>los disidentes fueron tratados vigorosamente.</a:t>
            </a:r>
          </a:p>
        </p:txBody>
      </p:sp>
      <p:sp>
        <p:nvSpPr>
          <p:cNvPr id="4" name="3 Marcador de pie de página"/>
          <p:cNvSpPr>
            <a:spLocks noGrp="1"/>
          </p:cNvSpPr>
          <p:nvPr>
            <p:ph type="ftr" sz="quarter" idx="11"/>
          </p:nvPr>
        </p:nvSpPr>
        <p:spPr/>
        <p:txBody>
          <a:bodyPr/>
          <a:lstStyle/>
          <a:p>
            <a:r>
              <a:rPr lang="es-AR"/>
              <a:t>Pastor Armando Acosta S.</a:t>
            </a:r>
          </a:p>
        </p:txBody>
      </p:sp>
      <p:sp>
        <p:nvSpPr>
          <p:cNvPr id="5" name="4 Marcador de número de diapositiva"/>
          <p:cNvSpPr>
            <a:spLocks noGrp="1"/>
          </p:cNvSpPr>
          <p:nvPr>
            <p:ph type="sldNum" sz="quarter" idx="12"/>
          </p:nvPr>
        </p:nvSpPr>
        <p:spPr/>
        <p:txBody>
          <a:bodyPr/>
          <a:lstStyle/>
          <a:p>
            <a:fld id="{8802B4D4-3C25-4ABE-8EBB-B5FD352F9682}" type="slidenum">
              <a:rPr lang="es-AR" smtClean="0"/>
              <a:pPr/>
              <a:t>62</a:t>
            </a:fld>
            <a:endParaRPr lang="es-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a:solidFill>
                  <a:schemeClr val="tx1"/>
                </a:solidFill>
              </a:rPr>
              <a:t>6 Denominaciones en </a:t>
            </a:r>
            <a:r>
              <a:rPr lang="es-MX" dirty="0" err="1">
                <a:solidFill>
                  <a:schemeClr val="tx1"/>
                </a:solidFill>
              </a:rPr>
              <a:t>America</a:t>
            </a:r>
            <a:endParaRPr lang="es-MX" dirty="0">
              <a:solidFill>
                <a:schemeClr val="tx1"/>
              </a:solidFill>
            </a:endParaRPr>
          </a:p>
        </p:txBody>
      </p:sp>
      <p:sp>
        <p:nvSpPr>
          <p:cNvPr id="3" name="2 Marcador de contenido"/>
          <p:cNvSpPr>
            <a:spLocks noGrp="1"/>
          </p:cNvSpPr>
          <p:nvPr>
            <p:ph idx="1"/>
          </p:nvPr>
        </p:nvSpPr>
        <p:spPr>
          <a:xfrm>
            <a:off x="1703512" y="1600201"/>
            <a:ext cx="8712968" cy="4525963"/>
          </a:xfrm>
        </p:spPr>
        <p:txBody>
          <a:bodyPr>
            <a:noAutofit/>
          </a:bodyPr>
          <a:lstStyle/>
          <a:p>
            <a:r>
              <a:rPr lang="es-MX" sz="2000" i="1" u="sng" dirty="0">
                <a:solidFill>
                  <a:schemeClr val="tx1"/>
                </a:solidFill>
              </a:rPr>
              <a:t>La Iglesia de Inglaterra en Virginia (1607-48</a:t>
            </a:r>
            <a:r>
              <a:rPr lang="es-MX" sz="2000" i="1" dirty="0">
                <a:solidFill>
                  <a:schemeClr val="tx1"/>
                </a:solidFill>
              </a:rPr>
              <a:t>).— Los esfuerzos ingleses por</a:t>
            </a:r>
          </a:p>
          <a:p>
            <a:r>
              <a:rPr lang="es-MX" sz="2000" dirty="0">
                <a:solidFill>
                  <a:schemeClr val="tx1"/>
                </a:solidFill>
              </a:rPr>
              <a:t>colonizar el continente americano empezaron durante el largo reinado de la</a:t>
            </a:r>
          </a:p>
          <a:p>
            <a:r>
              <a:rPr lang="es-MX" sz="2000" dirty="0">
                <a:solidFill>
                  <a:schemeClr val="tx1"/>
                </a:solidFill>
              </a:rPr>
              <a:t>reina Isabel (1558-1603). Aventureros capitanes de mar, habían descubierto una empresa lucrativa en el saqueo de los barcos españoles que navegaban a, y de las áreas coloniales con valiosos cargamentos. Mientras tanto, los navegantes ingleses exploraban las tierras a lo largo de la costa sur del continente norteamericano y publicaban encendidos relatos. Sir Humphrey Gilbert y su medio hermano, Sir Walter Raleigh, consiguieron títulos de la reina Isabel que los capacitaron para colonizar nuevas tierras. Después de la intempestiva muerte de Gilbert, Raleigh intentó plantar una colonia en la Isla Roanoke en Virginia en 1587, sin éxito. Aprovechando considerablemente sus experiencias, en 1607 se estableció la primera colonia permanente en Jamestown, Virginia.</a:t>
            </a:r>
          </a:p>
        </p:txBody>
      </p:sp>
      <p:sp>
        <p:nvSpPr>
          <p:cNvPr id="4" name="3 Marcador de pie de página"/>
          <p:cNvSpPr>
            <a:spLocks noGrp="1"/>
          </p:cNvSpPr>
          <p:nvPr>
            <p:ph type="ftr" sz="quarter" idx="11"/>
          </p:nvPr>
        </p:nvSpPr>
        <p:spPr/>
        <p:txBody>
          <a:bodyPr/>
          <a:lstStyle/>
          <a:p>
            <a:r>
              <a:rPr lang="es-AR"/>
              <a:t>Pastor Armando Acosta S.</a:t>
            </a:r>
          </a:p>
        </p:txBody>
      </p:sp>
      <p:sp>
        <p:nvSpPr>
          <p:cNvPr id="5" name="4 Marcador de número de diapositiva"/>
          <p:cNvSpPr>
            <a:spLocks noGrp="1"/>
          </p:cNvSpPr>
          <p:nvPr>
            <p:ph type="sldNum" sz="quarter" idx="12"/>
          </p:nvPr>
        </p:nvSpPr>
        <p:spPr/>
        <p:txBody>
          <a:bodyPr/>
          <a:lstStyle/>
          <a:p>
            <a:fld id="{8802B4D4-3C25-4ABE-8EBB-B5FD352F9682}" type="slidenum">
              <a:rPr lang="es-AR" smtClean="0"/>
              <a:pPr/>
              <a:t>63</a:t>
            </a:fld>
            <a:endParaRPr lang="es-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a:p>
        </p:txBody>
      </p:sp>
      <p:sp>
        <p:nvSpPr>
          <p:cNvPr id="3" name="2 Marcador de contenido"/>
          <p:cNvSpPr>
            <a:spLocks noGrp="1"/>
          </p:cNvSpPr>
          <p:nvPr>
            <p:ph idx="1"/>
          </p:nvPr>
        </p:nvSpPr>
        <p:spPr>
          <a:xfrm>
            <a:off x="1631504" y="1484784"/>
            <a:ext cx="8856984" cy="4968552"/>
          </a:xfrm>
        </p:spPr>
        <p:txBody>
          <a:bodyPr>
            <a:noAutofit/>
          </a:bodyPr>
          <a:lstStyle/>
          <a:p>
            <a:r>
              <a:rPr lang="es-MX" sz="2000" b="1" i="1" u="sng" dirty="0">
                <a:solidFill>
                  <a:schemeClr val="tx1"/>
                </a:solidFill>
              </a:rPr>
              <a:t>El Congregacionalismo en Massachusetts </a:t>
            </a:r>
            <a:r>
              <a:rPr lang="es-MX" sz="2000" i="1" dirty="0">
                <a:solidFill>
                  <a:schemeClr val="tx1"/>
                </a:solidFill>
              </a:rPr>
              <a:t>(1620-48).— Los ingleses</a:t>
            </a:r>
          </a:p>
          <a:p>
            <a:r>
              <a:rPr lang="es-MX" sz="2000" dirty="0">
                <a:solidFill>
                  <a:schemeClr val="tx1"/>
                </a:solidFill>
              </a:rPr>
              <a:t>independientes, o </a:t>
            </a:r>
            <a:r>
              <a:rPr lang="es-MX" sz="2000" dirty="0" err="1">
                <a:solidFill>
                  <a:schemeClr val="tx1"/>
                </a:solidFill>
              </a:rPr>
              <a:t>brownistas</a:t>
            </a:r>
            <a:r>
              <a:rPr lang="es-MX" sz="2000" dirty="0">
                <a:solidFill>
                  <a:schemeClr val="tx1"/>
                </a:solidFill>
              </a:rPr>
              <a:t>, que habían huido a Holanda en 1607 bajo la</a:t>
            </a:r>
          </a:p>
          <a:p>
            <a:r>
              <a:rPr lang="es-MX" sz="2000" dirty="0">
                <a:solidFill>
                  <a:schemeClr val="tx1"/>
                </a:solidFill>
              </a:rPr>
              <a:t>dirección de Juan Robinson, Guillermo </a:t>
            </a:r>
            <a:r>
              <a:rPr lang="es-MX" sz="2000" dirty="0" err="1">
                <a:solidFill>
                  <a:schemeClr val="tx1"/>
                </a:solidFill>
              </a:rPr>
              <a:t>Brewster</a:t>
            </a:r>
            <a:r>
              <a:rPr lang="es-MX" sz="2000" dirty="0">
                <a:solidFill>
                  <a:schemeClr val="tx1"/>
                </a:solidFill>
              </a:rPr>
              <a:t>, y otros, determinaron en</a:t>
            </a:r>
          </a:p>
          <a:p>
            <a:r>
              <a:rPr lang="es-MX" sz="2000" dirty="0">
                <a:solidFill>
                  <a:schemeClr val="tx1"/>
                </a:solidFill>
              </a:rPr>
              <a:t>1620 embarcarse para Virginia en el Nuevo Mundo. El barco de estos</a:t>
            </a:r>
          </a:p>
          <a:p>
            <a:r>
              <a:rPr lang="es-MX" sz="2000" dirty="0">
                <a:solidFill>
                  <a:schemeClr val="tx1"/>
                </a:solidFill>
              </a:rPr>
              <a:t>patriarcas peregrinos, el </a:t>
            </a:r>
            <a:r>
              <a:rPr lang="es-MX" sz="2000" i="1" dirty="0" err="1">
                <a:solidFill>
                  <a:schemeClr val="tx1"/>
                </a:solidFill>
              </a:rPr>
              <a:t>Mayflower</a:t>
            </a:r>
            <a:r>
              <a:rPr lang="es-MX" sz="2000" i="1" dirty="0">
                <a:solidFill>
                  <a:schemeClr val="tx1"/>
                </a:solidFill>
              </a:rPr>
              <a:t> (Flor de Mayo), fue desviado al norte por</a:t>
            </a:r>
          </a:p>
          <a:p>
            <a:r>
              <a:rPr lang="es-MX" sz="2000" dirty="0">
                <a:solidFill>
                  <a:schemeClr val="tx1"/>
                </a:solidFill>
              </a:rPr>
              <a:t>los elementos y tocó tierra en lo que ahora es Massachusetts en noviembre de 1620. Una gran colonia de puritanos bajo Juan </a:t>
            </a:r>
            <a:r>
              <a:rPr lang="es-MX" sz="2000" dirty="0" err="1">
                <a:solidFill>
                  <a:schemeClr val="tx1"/>
                </a:solidFill>
              </a:rPr>
              <a:t>Endicott</a:t>
            </a:r>
            <a:r>
              <a:rPr lang="es-MX" sz="2000" dirty="0">
                <a:solidFill>
                  <a:schemeClr val="tx1"/>
                </a:solidFill>
              </a:rPr>
              <a:t>, se ubicó en el área en 1629, causando recelos entre estos peregrinos separatistas, pero mediante la habilidad médica y el espíritu generoso del doctor Samuel </a:t>
            </a:r>
            <a:r>
              <a:rPr lang="es-MX" sz="2000" dirty="0" err="1">
                <a:solidFill>
                  <a:schemeClr val="tx1"/>
                </a:solidFill>
              </a:rPr>
              <a:t>Fuller</a:t>
            </a:r>
            <a:r>
              <a:rPr lang="es-MX" sz="2000" dirty="0">
                <a:solidFill>
                  <a:schemeClr val="tx1"/>
                </a:solidFill>
              </a:rPr>
              <a:t> de la colonia separatista, la hostilidad y las malas comprensiones entre los separatistas y los puritanos fueron quitadas En 1631 la colonia promulgó la regla de que sólo los miembros de las iglesias congregacionales establecidas podían ser ciudadanos. Para 1648 esta colonia había crecido considerablemente, engrosada por el éxodo de los puritanos de Inglaterra, entre 1630 y 1640.</a:t>
            </a:r>
          </a:p>
        </p:txBody>
      </p:sp>
      <p:sp>
        <p:nvSpPr>
          <p:cNvPr id="4" name="3 Marcador de pie de página"/>
          <p:cNvSpPr>
            <a:spLocks noGrp="1"/>
          </p:cNvSpPr>
          <p:nvPr>
            <p:ph type="ftr" sz="quarter" idx="11"/>
          </p:nvPr>
        </p:nvSpPr>
        <p:spPr/>
        <p:txBody>
          <a:bodyPr/>
          <a:lstStyle/>
          <a:p>
            <a:r>
              <a:rPr lang="es-AR"/>
              <a:t>Pastor Armando Acosta S.</a:t>
            </a:r>
          </a:p>
        </p:txBody>
      </p:sp>
      <p:sp>
        <p:nvSpPr>
          <p:cNvPr id="5" name="4 Marcador de número de diapositiva"/>
          <p:cNvSpPr>
            <a:spLocks noGrp="1"/>
          </p:cNvSpPr>
          <p:nvPr>
            <p:ph type="sldNum" sz="quarter" idx="12"/>
          </p:nvPr>
        </p:nvSpPr>
        <p:spPr/>
        <p:txBody>
          <a:bodyPr/>
          <a:lstStyle/>
          <a:p>
            <a:fld id="{8802B4D4-3C25-4ABE-8EBB-B5FD352F9682}" type="slidenum">
              <a:rPr lang="es-AR" smtClean="0"/>
              <a:pPr/>
              <a:t>64</a:t>
            </a:fld>
            <a:endParaRPr lang="es-A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a:p>
        </p:txBody>
      </p:sp>
      <p:sp>
        <p:nvSpPr>
          <p:cNvPr id="3" name="2 Marcador de contenido"/>
          <p:cNvSpPr>
            <a:spLocks noGrp="1"/>
          </p:cNvSpPr>
          <p:nvPr>
            <p:ph idx="1"/>
          </p:nvPr>
        </p:nvSpPr>
        <p:spPr>
          <a:xfrm>
            <a:off x="1775520" y="1600201"/>
            <a:ext cx="8712968" cy="4525963"/>
          </a:xfrm>
        </p:spPr>
        <p:txBody>
          <a:bodyPr>
            <a:noAutofit/>
          </a:bodyPr>
          <a:lstStyle/>
          <a:p>
            <a:r>
              <a:rPr lang="es-MX" sz="2000" b="1" i="1" u="sng" dirty="0">
                <a:solidFill>
                  <a:schemeClr val="tx1"/>
                </a:solidFill>
              </a:rPr>
              <a:t>El Calvinismo.— </a:t>
            </a:r>
            <a:r>
              <a:rPr lang="es-MX" sz="2000" i="1" dirty="0">
                <a:solidFill>
                  <a:schemeClr val="tx1"/>
                </a:solidFill>
              </a:rPr>
              <a:t>La República Holandesa también hizo exploraciones a lo</a:t>
            </a:r>
          </a:p>
          <a:p>
            <a:r>
              <a:rPr lang="es-MX" sz="2000" dirty="0">
                <a:solidFill>
                  <a:schemeClr val="tx1"/>
                </a:solidFill>
              </a:rPr>
              <a:t>largo de la costa norteamericana e hizo posteriores reclamaciones de territorio.</a:t>
            </a:r>
          </a:p>
          <a:p>
            <a:r>
              <a:rPr lang="es-MX" sz="2000" dirty="0">
                <a:solidFill>
                  <a:schemeClr val="tx1"/>
                </a:solidFill>
              </a:rPr>
              <a:t>En 1609 Enrique Hudson inspeccionó la costa norteamericana de Terranova a Virginia en un esfuerzo por encontrar un paso al Lejano Oriente. Aunque</a:t>
            </a:r>
          </a:p>
          <a:p>
            <a:r>
              <a:rPr lang="es-MX" sz="2000" dirty="0">
                <a:solidFill>
                  <a:schemeClr val="tx1"/>
                </a:solidFill>
              </a:rPr>
              <a:t>fracasó en esto, exploró el río que lleva su nombre y consiguió las áreas</a:t>
            </a:r>
          </a:p>
          <a:p>
            <a:r>
              <a:rPr lang="es-MX" sz="2000" dirty="0">
                <a:solidFill>
                  <a:schemeClr val="tx1"/>
                </a:solidFill>
              </a:rPr>
              <a:t>adyacentes para el establecimiento en 1623 de Nueva </a:t>
            </a:r>
            <a:r>
              <a:rPr lang="es-MX" sz="2000" dirty="0" err="1">
                <a:solidFill>
                  <a:schemeClr val="tx1"/>
                </a:solidFill>
              </a:rPr>
              <a:t>Amsterdam</a:t>
            </a:r>
            <a:r>
              <a:rPr lang="es-MX" sz="2000" dirty="0">
                <a:solidFill>
                  <a:schemeClr val="tx1"/>
                </a:solidFill>
              </a:rPr>
              <a:t>, que</a:t>
            </a:r>
          </a:p>
          <a:p>
            <a:r>
              <a:rPr lang="es-MX" sz="2000" dirty="0">
                <a:solidFill>
                  <a:schemeClr val="tx1"/>
                </a:solidFill>
              </a:rPr>
              <a:t>después llegó a ser Nueva York. La Iglesia Holandesa Reformada (calvinista)</a:t>
            </a:r>
          </a:p>
          <a:p>
            <a:r>
              <a:rPr lang="es-MX" sz="2000" dirty="0">
                <a:solidFill>
                  <a:schemeClr val="tx1"/>
                </a:solidFill>
              </a:rPr>
              <a:t>se organizó aquí en 1628, aunque muchos otros grupos religiosos diferentes establecieron posiciones también. Hasta el fin del período hubo poca persecución religiosa. Pedro </a:t>
            </a:r>
            <a:r>
              <a:rPr lang="es-MX" sz="2000" dirty="0" err="1">
                <a:solidFill>
                  <a:schemeClr val="tx1"/>
                </a:solidFill>
              </a:rPr>
              <a:t>Stuyvesant</a:t>
            </a:r>
            <a:r>
              <a:rPr lang="es-MX" sz="2000" dirty="0">
                <a:solidFill>
                  <a:schemeClr val="tx1"/>
                </a:solidFill>
              </a:rPr>
              <a:t> llegó a gobernador en 1647 y cambió esta política. El presbiterianismo inglés y escocés-irlandés también empezó a infiltrarse en las colonias durante la última parte de este período.</a:t>
            </a:r>
          </a:p>
        </p:txBody>
      </p:sp>
      <p:sp>
        <p:nvSpPr>
          <p:cNvPr id="4" name="3 Marcador de pie de página"/>
          <p:cNvSpPr>
            <a:spLocks noGrp="1"/>
          </p:cNvSpPr>
          <p:nvPr>
            <p:ph type="ftr" sz="quarter" idx="11"/>
          </p:nvPr>
        </p:nvSpPr>
        <p:spPr/>
        <p:txBody>
          <a:bodyPr/>
          <a:lstStyle/>
          <a:p>
            <a:r>
              <a:rPr lang="es-AR"/>
              <a:t>Pastor Armando Acosta S.</a:t>
            </a:r>
          </a:p>
        </p:txBody>
      </p:sp>
      <p:sp>
        <p:nvSpPr>
          <p:cNvPr id="5" name="4 Marcador de número de diapositiva"/>
          <p:cNvSpPr>
            <a:spLocks noGrp="1"/>
          </p:cNvSpPr>
          <p:nvPr>
            <p:ph type="sldNum" sz="quarter" idx="12"/>
          </p:nvPr>
        </p:nvSpPr>
        <p:spPr/>
        <p:txBody>
          <a:bodyPr/>
          <a:lstStyle/>
          <a:p>
            <a:fld id="{8802B4D4-3C25-4ABE-8EBB-B5FD352F9682}" type="slidenum">
              <a:rPr lang="es-AR" smtClean="0"/>
              <a:pPr/>
              <a:t>65</a:t>
            </a:fld>
            <a:endParaRPr lang="es-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a:p>
        </p:txBody>
      </p:sp>
      <p:sp>
        <p:nvSpPr>
          <p:cNvPr id="3" name="2 Marcador de contenido"/>
          <p:cNvSpPr>
            <a:spLocks noGrp="1"/>
          </p:cNvSpPr>
          <p:nvPr>
            <p:ph idx="1"/>
          </p:nvPr>
        </p:nvSpPr>
        <p:spPr/>
        <p:txBody>
          <a:bodyPr>
            <a:normAutofit/>
          </a:bodyPr>
          <a:lstStyle/>
          <a:p>
            <a:r>
              <a:rPr lang="es-MX" sz="2800" b="1" i="1" u="sng" dirty="0">
                <a:solidFill>
                  <a:schemeClr val="tx1"/>
                </a:solidFill>
              </a:rPr>
              <a:t>El Luteranismo.— </a:t>
            </a:r>
            <a:r>
              <a:rPr lang="es-MX" sz="2800" i="1" dirty="0">
                <a:solidFill>
                  <a:schemeClr val="tx1"/>
                </a:solidFill>
              </a:rPr>
              <a:t>El movimiento del luteranismo continental a las colonias </a:t>
            </a:r>
            <a:r>
              <a:rPr lang="es-MX" sz="2800" dirty="0">
                <a:solidFill>
                  <a:schemeClr val="tx1"/>
                </a:solidFill>
              </a:rPr>
              <a:t>americanas vino por 1623, cuando luteranos holandeses fueron incluidos entre los primeros colonos de Nueva </a:t>
            </a:r>
            <a:r>
              <a:rPr lang="es-MX" sz="2800" dirty="0" err="1">
                <a:solidFill>
                  <a:schemeClr val="tx1"/>
                </a:solidFill>
              </a:rPr>
              <a:t>Amsterdam</a:t>
            </a:r>
            <a:r>
              <a:rPr lang="es-MX" sz="2800" dirty="0">
                <a:solidFill>
                  <a:schemeClr val="tx1"/>
                </a:solidFill>
              </a:rPr>
              <a:t>. Además, luteranos suecos empezaron a colonizar Nueva Wilmington, Delaware, en 1638, y establecieron la primera congregación luterana de América ese año. La inmigración luterana fue pequeña en este período.</a:t>
            </a:r>
          </a:p>
        </p:txBody>
      </p:sp>
      <p:sp>
        <p:nvSpPr>
          <p:cNvPr id="4" name="3 Marcador de pie de página"/>
          <p:cNvSpPr>
            <a:spLocks noGrp="1"/>
          </p:cNvSpPr>
          <p:nvPr>
            <p:ph type="ftr" sz="quarter" idx="11"/>
          </p:nvPr>
        </p:nvSpPr>
        <p:spPr/>
        <p:txBody>
          <a:bodyPr/>
          <a:lstStyle/>
          <a:p>
            <a:r>
              <a:rPr lang="es-AR"/>
              <a:t>Pastor Armando Acosta S.</a:t>
            </a:r>
          </a:p>
        </p:txBody>
      </p:sp>
      <p:sp>
        <p:nvSpPr>
          <p:cNvPr id="5" name="4 Marcador de número de diapositiva"/>
          <p:cNvSpPr>
            <a:spLocks noGrp="1"/>
          </p:cNvSpPr>
          <p:nvPr>
            <p:ph type="sldNum" sz="quarter" idx="12"/>
          </p:nvPr>
        </p:nvSpPr>
        <p:spPr/>
        <p:txBody>
          <a:bodyPr/>
          <a:lstStyle/>
          <a:p>
            <a:fld id="{8802B4D4-3C25-4ABE-8EBB-B5FD352F9682}" type="slidenum">
              <a:rPr lang="es-AR" smtClean="0"/>
              <a:pPr/>
              <a:t>66</a:t>
            </a:fld>
            <a:endParaRPr lang="es-A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a:p>
        </p:txBody>
      </p:sp>
      <p:sp>
        <p:nvSpPr>
          <p:cNvPr id="3" name="2 Marcador de contenido"/>
          <p:cNvSpPr>
            <a:spLocks noGrp="1"/>
          </p:cNvSpPr>
          <p:nvPr>
            <p:ph idx="1"/>
          </p:nvPr>
        </p:nvSpPr>
        <p:spPr>
          <a:xfrm>
            <a:off x="1703512" y="1600201"/>
            <a:ext cx="8784976" cy="4525963"/>
          </a:xfrm>
        </p:spPr>
        <p:txBody>
          <a:bodyPr>
            <a:normAutofit fontScale="92500"/>
          </a:bodyPr>
          <a:lstStyle/>
          <a:p>
            <a:r>
              <a:rPr lang="it-IT" b="1" i="1" u="sng" dirty="0">
                <a:solidFill>
                  <a:schemeClr val="tx1"/>
                </a:solidFill>
              </a:rPr>
              <a:t>Catolicismo Romano.— </a:t>
            </a:r>
            <a:r>
              <a:rPr lang="it-IT" i="1" dirty="0">
                <a:solidFill>
                  <a:schemeClr val="tx1"/>
                </a:solidFill>
              </a:rPr>
              <a:t>La primera colonia católica romana inglesa</a:t>
            </a:r>
          </a:p>
          <a:p>
            <a:r>
              <a:rPr lang="es-MX" dirty="0">
                <a:solidFill>
                  <a:schemeClr val="tx1"/>
                </a:solidFill>
              </a:rPr>
              <a:t>permanente se estableció en Maryland (Tierra de María) en 1634. Sir Jorge Calvert, un secretario de estado bajo Jaime I (1602-25) abrazó el catolicismo romano en 1623. Muy interesado en la colonización, </a:t>
            </a:r>
            <a:r>
              <a:rPr lang="es-MX" i="1" dirty="0">
                <a:solidFill>
                  <a:schemeClr val="tx1"/>
                </a:solidFill>
              </a:rPr>
              <a:t>y deseoso de fundar un </a:t>
            </a:r>
            <a:r>
              <a:rPr lang="es-MX" dirty="0">
                <a:solidFill>
                  <a:schemeClr val="tx1"/>
                </a:solidFill>
              </a:rPr>
              <a:t>estado para la afluencia personal y de refugio religioso para católicos romanos, Calvert consiguió en 1632 concesiones en Terranova (bajo Jaime I) y de lo que ahora incluye Maryland y áreas adyacentes, aunque murió antes que se terminara la transacción. Su hijo Cecilio procedió con el plan, y en marzo de 1634, la colonia fue fundada cerca del Río Potomac. Los sacerdotes jesuitas trabajaron activamente en el establecimiento de la colonia y en la conversión de los habitantes al catolicismo.</a:t>
            </a:r>
          </a:p>
        </p:txBody>
      </p:sp>
      <p:sp>
        <p:nvSpPr>
          <p:cNvPr id="4" name="3 Marcador de pie de página"/>
          <p:cNvSpPr>
            <a:spLocks noGrp="1"/>
          </p:cNvSpPr>
          <p:nvPr>
            <p:ph type="ftr" sz="quarter" idx="11"/>
          </p:nvPr>
        </p:nvSpPr>
        <p:spPr/>
        <p:txBody>
          <a:bodyPr/>
          <a:lstStyle/>
          <a:p>
            <a:r>
              <a:rPr lang="es-AR"/>
              <a:t>Pastor Armando Acosta S.</a:t>
            </a:r>
          </a:p>
        </p:txBody>
      </p:sp>
      <p:sp>
        <p:nvSpPr>
          <p:cNvPr id="5" name="4 Marcador de número de diapositiva"/>
          <p:cNvSpPr>
            <a:spLocks noGrp="1"/>
          </p:cNvSpPr>
          <p:nvPr>
            <p:ph type="sldNum" sz="quarter" idx="12"/>
          </p:nvPr>
        </p:nvSpPr>
        <p:spPr/>
        <p:txBody>
          <a:bodyPr/>
          <a:lstStyle/>
          <a:p>
            <a:fld id="{8802B4D4-3C25-4ABE-8EBB-B5FD352F9682}" type="slidenum">
              <a:rPr lang="es-AR" smtClean="0"/>
              <a:pPr/>
              <a:t>67</a:t>
            </a:fld>
            <a:endParaRPr lang="es-A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a:p>
        </p:txBody>
      </p:sp>
      <p:sp>
        <p:nvSpPr>
          <p:cNvPr id="3" name="2 Marcador de contenido"/>
          <p:cNvSpPr>
            <a:spLocks noGrp="1"/>
          </p:cNvSpPr>
          <p:nvPr>
            <p:ph idx="1"/>
          </p:nvPr>
        </p:nvSpPr>
        <p:spPr>
          <a:xfrm>
            <a:off x="1775520" y="1600201"/>
            <a:ext cx="8640960" cy="4525963"/>
          </a:xfrm>
        </p:spPr>
        <p:txBody>
          <a:bodyPr>
            <a:normAutofit lnSpcReduction="10000"/>
          </a:bodyPr>
          <a:lstStyle/>
          <a:p>
            <a:r>
              <a:rPr lang="es-MX" b="1" i="1" u="sng" dirty="0">
                <a:solidFill>
                  <a:schemeClr val="tx1"/>
                </a:solidFill>
              </a:rPr>
              <a:t>Los Bautistas.—</a:t>
            </a:r>
            <a:r>
              <a:rPr lang="es-MX" i="1" dirty="0">
                <a:solidFill>
                  <a:schemeClr val="tx1"/>
                </a:solidFill>
              </a:rPr>
              <a:t>Los bautistas americanos trazan la mayor parte de su primitiva </a:t>
            </a:r>
            <a:r>
              <a:rPr lang="es-MX" dirty="0">
                <a:solidFill>
                  <a:schemeClr val="tx1"/>
                </a:solidFill>
              </a:rPr>
              <a:t>ascendencia hasta Inglaterra. Durante el reinado de Carlos I (1625-49) un gran número de disidentes de todas clases huyeron de las estrictas medidas persecutorias del arzobispo Guillermo </a:t>
            </a:r>
            <a:r>
              <a:rPr lang="es-MX" dirty="0" err="1">
                <a:solidFill>
                  <a:schemeClr val="tx1"/>
                </a:solidFill>
              </a:rPr>
              <a:t>Laud</a:t>
            </a:r>
            <a:r>
              <a:rPr lang="es-MX" dirty="0">
                <a:solidFill>
                  <a:schemeClr val="tx1"/>
                </a:solidFill>
              </a:rPr>
              <a:t>. Uno de estos fue Rogelio Williams, un “piadoso ministro muy educado y talentoso”, según la primera descripción suya por el gobernador </a:t>
            </a:r>
            <a:r>
              <a:rPr lang="es-MX" dirty="0" err="1">
                <a:solidFill>
                  <a:schemeClr val="tx1"/>
                </a:solidFill>
              </a:rPr>
              <a:t>Winthrop</a:t>
            </a:r>
            <a:r>
              <a:rPr lang="es-MX" dirty="0">
                <a:solidFill>
                  <a:schemeClr val="tx1"/>
                </a:solidFill>
              </a:rPr>
              <a:t> de la colonia de la Bahía de Massachusetts. El llegó en febrero de 1631, cerca de seis meses después que Boston fue fundada y nombrada. Williams es significativo no sólo como el organizador de tal vez la primera Iglesia Bautista en América, sino por sus</a:t>
            </a:r>
          </a:p>
          <a:p>
            <a:r>
              <a:rPr lang="es-MX" dirty="0">
                <a:solidFill>
                  <a:schemeClr val="tx1"/>
                </a:solidFill>
              </a:rPr>
              <a:t>avanzados conceptos.</a:t>
            </a:r>
          </a:p>
        </p:txBody>
      </p:sp>
      <p:sp>
        <p:nvSpPr>
          <p:cNvPr id="4" name="3 Marcador de pie de página"/>
          <p:cNvSpPr>
            <a:spLocks noGrp="1"/>
          </p:cNvSpPr>
          <p:nvPr>
            <p:ph type="ftr" sz="quarter" idx="11"/>
          </p:nvPr>
        </p:nvSpPr>
        <p:spPr/>
        <p:txBody>
          <a:bodyPr/>
          <a:lstStyle/>
          <a:p>
            <a:r>
              <a:rPr lang="es-AR"/>
              <a:t>Pastor Armando Acosta S.</a:t>
            </a:r>
          </a:p>
        </p:txBody>
      </p:sp>
      <p:sp>
        <p:nvSpPr>
          <p:cNvPr id="5" name="4 Marcador de número de diapositiva"/>
          <p:cNvSpPr>
            <a:spLocks noGrp="1"/>
          </p:cNvSpPr>
          <p:nvPr>
            <p:ph type="sldNum" sz="quarter" idx="12"/>
          </p:nvPr>
        </p:nvSpPr>
        <p:spPr/>
        <p:txBody>
          <a:bodyPr/>
          <a:lstStyle/>
          <a:p>
            <a:fld id="{8802B4D4-3C25-4ABE-8EBB-B5FD352F9682}" type="slidenum">
              <a:rPr lang="es-AR" smtClean="0"/>
              <a:pPr/>
              <a:t>68</a:t>
            </a:fld>
            <a:endParaRPr lang="es-A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a:solidFill>
                  <a:schemeClr val="tx1"/>
                </a:solidFill>
              </a:rPr>
              <a:t>El Avivamiento </a:t>
            </a:r>
            <a:r>
              <a:rPr lang="es-MX" dirty="0" err="1">
                <a:solidFill>
                  <a:schemeClr val="tx1"/>
                </a:solidFill>
              </a:rPr>
              <a:t>Wesleyano</a:t>
            </a:r>
            <a:endParaRPr lang="es-MX" dirty="0">
              <a:solidFill>
                <a:schemeClr val="tx1"/>
              </a:solidFill>
            </a:endParaRPr>
          </a:p>
        </p:txBody>
      </p:sp>
      <p:sp>
        <p:nvSpPr>
          <p:cNvPr id="3" name="2 Marcador de contenido"/>
          <p:cNvSpPr>
            <a:spLocks noGrp="1"/>
          </p:cNvSpPr>
          <p:nvPr>
            <p:ph idx="1"/>
          </p:nvPr>
        </p:nvSpPr>
        <p:spPr>
          <a:xfrm>
            <a:off x="1703512" y="1600201"/>
            <a:ext cx="8784976" cy="4525963"/>
          </a:xfrm>
        </p:spPr>
        <p:txBody>
          <a:bodyPr>
            <a:normAutofit/>
          </a:bodyPr>
          <a:lstStyle/>
          <a:p>
            <a:r>
              <a:rPr lang="es-MX" dirty="0">
                <a:solidFill>
                  <a:schemeClr val="tx1"/>
                </a:solidFill>
              </a:rPr>
              <a:t>En este árido terreno brotaron las refrescantes fuentes de! Avivamiento </a:t>
            </a:r>
            <a:r>
              <a:rPr lang="es-MX" dirty="0" err="1">
                <a:solidFill>
                  <a:schemeClr val="tx1"/>
                </a:solidFill>
              </a:rPr>
              <a:t>wesleyano</a:t>
            </a:r>
            <a:r>
              <a:rPr lang="es-MX" dirty="0">
                <a:solidFill>
                  <a:schemeClr val="tx1"/>
                </a:solidFill>
              </a:rPr>
              <a:t>. Los dirigentes fueron Juan y Carlos </a:t>
            </a:r>
            <a:r>
              <a:rPr lang="es-MX" dirty="0" err="1">
                <a:solidFill>
                  <a:schemeClr val="tx1"/>
                </a:solidFill>
              </a:rPr>
              <a:t>Wesley</a:t>
            </a:r>
            <a:r>
              <a:rPr lang="es-MX" dirty="0">
                <a:solidFill>
                  <a:schemeClr val="tx1"/>
                </a:solidFill>
              </a:rPr>
              <a:t>, criados en la rectoría de un alto rector eclesiástico, y Jorge </a:t>
            </a:r>
            <a:r>
              <a:rPr lang="es-MX" dirty="0" err="1">
                <a:solidFill>
                  <a:schemeClr val="tx1"/>
                </a:solidFill>
              </a:rPr>
              <a:t>Whitfield</a:t>
            </a:r>
            <a:r>
              <a:rPr lang="es-MX" dirty="0">
                <a:solidFill>
                  <a:schemeClr val="tx1"/>
                </a:solidFill>
              </a:rPr>
              <a:t>, hijo de un cantinero. Los dos </a:t>
            </a:r>
            <a:r>
              <a:rPr lang="es-MX" dirty="0" err="1">
                <a:solidFill>
                  <a:schemeClr val="tx1"/>
                </a:solidFill>
              </a:rPr>
              <a:t>Wesley</a:t>
            </a:r>
            <a:r>
              <a:rPr lang="es-MX" dirty="0">
                <a:solidFill>
                  <a:schemeClr val="tx1"/>
                </a:solidFill>
              </a:rPr>
              <a:t> pasaron un breve pero importante período en servicio misionero para la Iglesia de Inglaterra en Georgia. Allí entraron en contacto con </a:t>
            </a:r>
            <a:r>
              <a:rPr lang="es-MX" dirty="0" err="1">
                <a:solidFill>
                  <a:schemeClr val="tx1"/>
                </a:solidFill>
              </a:rPr>
              <a:t>Spangenberg</a:t>
            </a:r>
            <a:r>
              <a:rPr lang="es-MX" dirty="0">
                <a:solidFill>
                  <a:schemeClr val="tx1"/>
                </a:solidFill>
              </a:rPr>
              <a:t>, el dirigente moravo, de quien aprendieron la necesidad de una experiencia persona! de fe en Jesucristo. Ambos regresaron a Inglaterra y en 1738 hicieron profesión de conversión y regeneración. </a:t>
            </a:r>
            <a:r>
              <a:rPr lang="es-MX" dirty="0" err="1">
                <a:solidFill>
                  <a:schemeClr val="tx1"/>
                </a:solidFill>
              </a:rPr>
              <a:t>Whitfield</a:t>
            </a:r>
            <a:r>
              <a:rPr lang="es-MX" dirty="0">
                <a:solidFill>
                  <a:schemeClr val="tx1"/>
                </a:solidFill>
              </a:rPr>
              <a:t>, también, había experimentado la regeneración, y los tres formaron el triunvirato del nuevo movimiento metodista.</a:t>
            </a:r>
          </a:p>
        </p:txBody>
      </p:sp>
      <p:sp>
        <p:nvSpPr>
          <p:cNvPr id="4" name="3 Marcador de pie de página"/>
          <p:cNvSpPr>
            <a:spLocks noGrp="1"/>
          </p:cNvSpPr>
          <p:nvPr>
            <p:ph type="ftr" sz="quarter" idx="11"/>
          </p:nvPr>
        </p:nvSpPr>
        <p:spPr/>
        <p:txBody>
          <a:bodyPr/>
          <a:lstStyle/>
          <a:p>
            <a:r>
              <a:rPr lang="es-AR"/>
              <a:t>Pastor Armando Acosta S.</a:t>
            </a:r>
          </a:p>
        </p:txBody>
      </p:sp>
      <p:sp>
        <p:nvSpPr>
          <p:cNvPr id="5" name="4 Marcador de número de diapositiva"/>
          <p:cNvSpPr>
            <a:spLocks noGrp="1"/>
          </p:cNvSpPr>
          <p:nvPr>
            <p:ph type="sldNum" sz="quarter" idx="12"/>
          </p:nvPr>
        </p:nvSpPr>
        <p:spPr/>
        <p:txBody>
          <a:bodyPr/>
          <a:lstStyle/>
          <a:p>
            <a:fld id="{8802B4D4-3C25-4ABE-8EBB-B5FD352F9682}" type="slidenum">
              <a:rPr lang="es-AR" smtClean="0"/>
              <a:pPr/>
              <a:t>69</a:t>
            </a:fld>
            <a:endParaRPr lang="es-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a:p>
        </p:txBody>
      </p:sp>
      <p:sp>
        <p:nvSpPr>
          <p:cNvPr id="3" name="2 Marcador de contenido"/>
          <p:cNvSpPr>
            <a:spLocks noGrp="1"/>
          </p:cNvSpPr>
          <p:nvPr>
            <p:ph idx="1"/>
          </p:nvPr>
        </p:nvSpPr>
        <p:spPr/>
        <p:txBody>
          <a:bodyPr>
            <a:normAutofit/>
          </a:bodyPr>
          <a:lstStyle/>
          <a:p>
            <a:r>
              <a:rPr lang="es-MX" dirty="0">
                <a:solidFill>
                  <a:schemeClr val="tx1"/>
                </a:solidFill>
              </a:rPr>
              <a:t>Los gobiernos de su época estaban en franca decadencia debido principalmente a las rivalidades.</a:t>
            </a:r>
          </a:p>
          <a:p>
            <a:r>
              <a:rPr lang="es-MX" dirty="0">
                <a:solidFill>
                  <a:schemeClr val="tx1"/>
                </a:solidFill>
              </a:rPr>
              <a:t>La incertidumbre de los gobiernos seculares contrastaba con la firmeza y uniformidad del gobierno de la Iglesia.</a:t>
            </a:r>
          </a:p>
          <a:p>
            <a:r>
              <a:rPr lang="es-MX" dirty="0">
                <a:solidFill>
                  <a:schemeClr val="tx1"/>
                </a:solidFill>
              </a:rPr>
              <a:t>Esto provoco una situación de ausencia de autoridad plena y duradera.</a:t>
            </a:r>
          </a:p>
          <a:p>
            <a:r>
              <a:rPr lang="es-MX" dirty="0">
                <a:solidFill>
                  <a:schemeClr val="tx1"/>
                </a:solidFill>
              </a:rPr>
              <a:t>El antiguo imperio cayo en el siglo quinto y Europa estuvo en caos hasta que Carlomagno restableció el imperio.</a:t>
            </a:r>
          </a:p>
          <a:p>
            <a:r>
              <a:rPr lang="es-MX" dirty="0">
                <a:solidFill>
                  <a:schemeClr val="tx1"/>
                </a:solidFill>
              </a:rPr>
              <a:t>Muchos de sus sucesores eran débiles y buscaron alianzas con la iglesia dispuestos a hacer concesiones de poder y una ves que la iglesia obtenía el poder a expensas del gobierno, lo sostenía con firmeza.</a:t>
            </a:r>
          </a:p>
        </p:txBody>
      </p:sp>
      <p:sp>
        <p:nvSpPr>
          <p:cNvPr id="4" name="3 Marcador de número de diapositiva"/>
          <p:cNvSpPr>
            <a:spLocks noGrp="1"/>
          </p:cNvSpPr>
          <p:nvPr>
            <p:ph type="sldNum" sz="quarter" idx="12"/>
          </p:nvPr>
        </p:nvSpPr>
        <p:spPr/>
        <p:txBody>
          <a:bodyPr/>
          <a:lstStyle/>
          <a:p>
            <a:fld id="{8802B4D4-3C25-4ABE-8EBB-B5FD352F9682}" type="slidenum">
              <a:rPr lang="es-AR" smtClean="0"/>
              <a:pPr/>
              <a:t>7</a:t>
            </a:fld>
            <a:endParaRPr lang="es-AR"/>
          </a:p>
        </p:txBody>
      </p:sp>
      <p:sp>
        <p:nvSpPr>
          <p:cNvPr id="5" name="4 Marcador de pie de página"/>
          <p:cNvSpPr>
            <a:spLocks noGrp="1"/>
          </p:cNvSpPr>
          <p:nvPr>
            <p:ph type="ftr" sz="quarter" idx="11"/>
          </p:nvPr>
        </p:nvSpPr>
        <p:spPr/>
        <p:txBody>
          <a:bodyPr/>
          <a:lstStyle/>
          <a:p>
            <a:r>
              <a:rPr lang="es-AR"/>
              <a:t>Pastor Armando Acosta S.</a:t>
            </a: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a:p>
        </p:txBody>
      </p:sp>
      <p:sp>
        <p:nvSpPr>
          <p:cNvPr id="3" name="2 Marcador de contenido"/>
          <p:cNvSpPr>
            <a:spLocks noGrp="1"/>
          </p:cNvSpPr>
          <p:nvPr>
            <p:ph idx="1"/>
          </p:nvPr>
        </p:nvSpPr>
        <p:spPr/>
        <p:txBody>
          <a:bodyPr>
            <a:normAutofit/>
          </a:bodyPr>
          <a:lstStyle/>
          <a:p>
            <a:r>
              <a:rPr lang="es-MX" dirty="0">
                <a:solidFill>
                  <a:schemeClr val="tx1"/>
                </a:solidFill>
              </a:rPr>
              <a:t>De los tres, indudablemente </a:t>
            </a:r>
            <a:r>
              <a:rPr lang="es-MX" dirty="0" err="1">
                <a:solidFill>
                  <a:schemeClr val="tx1"/>
                </a:solidFill>
              </a:rPr>
              <a:t>Whitfield</a:t>
            </a:r>
            <a:r>
              <a:rPr lang="es-MX" dirty="0">
                <a:solidFill>
                  <a:schemeClr val="tx1"/>
                </a:solidFill>
              </a:rPr>
              <a:t> era el predicador más capaz; Carlos </a:t>
            </a:r>
            <a:r>
              <a:rPr lang="es-MX" dirty="0" err="1">
                <a:solidFill>
                  <a:schemeClr val="tx1"/>
                </a:solidFill>
              </a:rPr>
              <a:t>Wesley</a:t>
            </a:r>
            <a:r>
              <a:rPr lang="es-MX" dirty="0">
                <a:solidFill>
                  <a:schemeClr val="tx1"/>
                </a:solidFill>
              </a:rPr>
              <a:t> fue el gran escritor de himnos, mientras que Juan </a:t>
            </a:r>
            <a:r>
              <a:rPr lang="es-MX" dirty="0" err="1">
                <a:solidFill>
                  <a:schemeClr val="tx1"/>
                </a:solidFill>
              </a:rPr>
              <a:t>Wesley</a:t>
            </a:r>
            <a:r>
              <a:rPr lang="es-MX" dirty="0">
                <a:solidFill>
                  <a:schemeClr val="tx1"/>
                </a:solidFill>
              </a:rPr>
              <a:t> fue el organizador metódico que dio estructura y continuación al movimiento. Es digno de notarse que </a:t>
            </a:r>
            <a:r>
              <a:rPr lang="es-MX" dirty="0" err="1">
                <a:solidFill>
                  <a:schemeClr val="tx1"/>
                </a:solidFill>
              </a:rPr>
              <a:t>Whitfield</a:t>
            </a:r>
            <a:r>
              <a:rPr lang="es-MX" dirty="0">
                <a:solidFill>
                  <a:schemeClr val="tx1"/>
                </a:solidFill>
              </a:rPr>
              <a:t> era un calvinista, mientras que los dos </a:t>
            </a:r>
            <a:r>
              <a:rPr lang="es-MX" dirty="0" err="1">
                <a:solidFill>
                  <a:schemeClr val="tx1"/>
                </a:solidFill>
              </a:rPr>
              <a:t>Wesley</a:t>
            </a:r>
            <a:r>
              <a:rPr lang="es-MX" dirty="0">
                <a:solidFill>
                  <a:schemeClr val="tx1"/>
                </a:solidFill>
              </a:rPr>
              <a:t> eran </a:t>
            </a:r>
            <a:r>
              <a:rPr lang="es-MX" dirty="0" err="1">
                <a:solidFill>
                  <a:schemeClr val="tx1"/>
                </a:solidFill>
              </a:rPr>
              <a:t>arminianos</a:t>
            </a:r>
            <a:r>
              <a:rPr lang="es-MX" dirty="0">
                <a:solidFill>
                  <a:schemeClr val="tx1"/>
                </a:solidFill>
              </a:rPr>
              <a:t>.. Estos tres dirigentes metodistas predicaban y cantaban por toda Bretaña, Gales y Escocia, aunque </a:t>
            </a:r>
            <a:r>
              <a:rPr lang="es-MX" dirty="0" err="1">
                <a:solidFill>
                  <a:schemeClr val="tx1"/>
                </a:solidFill>
              </a:rPr>
              <a:t>Whitfield</a:t>
            </a:r>
            <a:r>
              <a:rPr lang="es-MX" dirty="0">
                <a:solidFill>
                  <a:schemeClr val="tx1"/>
                </a:solidFill>
              </a:rPr>
              <a:t> hacía extensos viajes de predicación por las colonias americanas. En algunos casos estos hombres construyeron sobre fundamentos que otros habían puesto. En Gales, un laico, </a:t>
            </a:r>
            <a:r>
              <a:rPr lang="es-MX" dirty="0" err="1">
                <a:solidFill>
                  <a:schemeClr val="tx1"/>
                </a:solidFill>
              </a:rPr>
              <a:t>Howel</a:t>
            </a:r>
            <a:r>
              <a:rPr lang="es-MX" dirty="0">
                <a:solidFill>
                  <a:schemeClr val="tx1"/>
                </a:solidFill>
              </a:rPr>
              <a:t> Harris, había empezado un avivamiento galés dos años antes que los dirigentes metodistas llegaran a encender el nuevo fuego. En América </a:t>
            </a:r>
            <a:r>
              <a:rPr lang="es-MX" dirty="0" err="1">
                <a:solidFill>
                  <a:schemeClr val="tx1"/>
                </a:solidFill>
              </a:rPr>
              <a:t>Whitfield</a:t>
            </a:r>
            <a:r>
              <a:rPr lang="es-MX" dirty="0">
                <a:solidFill>
                  <a:schemeClr val="tx1"/>
                </a:solidFill>
              </a:rPr>
              <a:t> construyó sobre los esfuerzos de </a:t>
            </a:r>
            <a:r>
              <a:rPr lang="es-MX" dirty="0" err="1">
                <a:solidFill>
                  <a:schemeClr val="tx1"/>
                </a:solidFill>
              </a:rPr>
              <a:t>Frelinghuysen</a:t>
            </a:r>
            <a:r>
              <a:rPr lang="es-MX" dirty="0">
                <a:solidFill>
                  <a:schemeClr val="tx1"/>
                </a:solidFill>
              </a:rPr>
              <a:t>, los </a:t>
            </a:r>
            <a:r>
              <a:rPr lang="es-MX" dirty="0" err="1">
                <a:solidFill>
                  <a:schemeClr val="tx1"/>
                </a:solidFill>
              </a:rPr>
              <a:t>Tennent</a:t>
            </a:r>
            <a:r>
              <a:rPr lang="es-MX" dirty="0">
                <a:solidFill>
                  <a:schemeClr val="tx1"/>
                </a:solidFill>
              </a:rPr>
              <a:t>, y de </a:t>
            </a:r>
            <a:r>
              <a:rPr lang="es-MX" dirty="0" err="1">
                <a:solidFill>
                  <a:schemeClr val="tx1"/>
                </a:solidFill>
              </a:rPr>
              <a:t>Jonatan</a:t>
            </a:r>
            <a:r>
              <a:rPr lang="es-MX" dirty="0">
                <a:solidFill>
                  <a:schemeClr val="tx1"/>
                </a:solidFill>
              </a:rPr>
              <a:t> Edwards.</a:t>
            </a:r>
          </a:p>
        </p:txBody>
      </p:sp>
      <p:sp>
        <p:nvSpPr>
          <p:cNvPr id="4" name="3 Marcador de pie de página"/>
          <p:cNvSpPr>
            <a:spLocks noGrp="1"/>
          </p:cNvSpPr>
          <p:nvPr>
            <p:ph type="ftr" sz="quarter" idx="11"/>
          </p:nvPr>
        </p:nvSpPr>
        <p:spPr/>
        <p:txBody>
          <a:bodyPr/>
          <a:lstStyle/>
          <a:p>
            <a:r>
              <a:rPr lang="es-AR"/>
              <a:t>Pastor Armando Acosta S.</a:t>
            </a:r>
          </a:p>
        </p:txBody>
      </p:sp>
      <p:sp>
        <p:nvSpPr>
          <p:cNvPr id="5" name="4 Marcador de número de diapositiva"/>
          <p:cNvSpPr>
            <a:spLocks noGrp="1"/>
          </p:cNvSpPr>
          <p:nvPr>
            <p:ph type="sldNum" sz="quarter" idx="12"/>
          </p:nvPr>
        </p:nvSpPr>
        <p:spPr/>
        <p:txBody>
          <a:bodyPr/>
          <a:lstStyle/>
          <a:p>
            <a:fld id="{8802B4D4-3C25-4ABE-8EBB-B5FD352F9682}" type="slidenum">
              <a:rPr lang="es-AR" smtClean="0"/>
              <a:pPr/>
              <a:t>70</a:t>
            </a:fld>
            <a:endParaRPr lang="es-A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a:p>
        </p:txBody>
      </p:sp>
      <p:sp>
        <p:nvSpPr>
          <p:cNvPr id="3" name="2 Marcador de contenido"/>
          <p:cNvSpPr>
            <a:spLocks noGrp="1"/>
          </p:cNvSpPr>
          <p:nvPr>
            <p:ph idx="1"/>
          </p:nvPr>
        </p:nvSpPr>
        <p:spPr/>
        <p:txBody>
          <a:bodyPr>
            <a:normAutofit/>
          </a:bodyPr>
          <a:lstStyle/>
          <a:p>
            <a:r>
              <a:rPr lang="es-MX" dirty="0">
                <a:solidFill>
                  <a:schemeClr val="tx1"/>
                </a:solidFill>
              </a:rPr>
              <a:t>En 1784, por la separación de las colonias americanas de Inglaterra, se organizó la Iglesia Metodista Episcopal en América.</a:t>
            </a:r>
          </a:p>
          <a:p>
            <a:r>
              <a:rPr lang="es-MX" dirty="0">
                <a:solidFill>
                  <a:schemeClr val="tx1"/>
                </a:solidFill>
              </a:rPr>
              <a:t>Los resultados de este movimiento evangélico, tanto en Inglaterra como en América fueron fenomenales. Dentro de la Iglesia de Inglaterra toda una generación de dirigentes propensos al evangelio respiraron profundamente nueva vida en las antiguas formas anglicanas; hombres como Jaime Harvey, Guillermo </a:t>
            </a:r>
            <a:r>
              <a:rPr lang="es-MX" dirty="0" err="1">
                <a:solidFill>
                  <a:schemeClr val="tx1"/>
                </a:solidFill>
              </a:rPr>
              <a:t>Romaine</a:t>
            </a:r>
            <a:r>
              <a:rPr lang="es-MX" dirty="0">
                <a:solidFill>
                  <a:schemeClr val="tx1"/>
                </a:solidFill>
              </a:rPr>
              <a:t>, Isaac </a:t>
            </a:r>
            <a:r>
              <a:rPr lang="es-MX" dirty="0" err="1">
                <a:solidFill>
                  <a:schemeClr val="tx1"/>
                </a:solidFill>
              </a:rPr>
              <a:t>Milner</a:t>
            </a:r>
            <a:r>
              <a:rPr lang="es-MX" dirty="0">
                <a:solidFill>
                  <a:schemeClr val="tx1"/>
                </a:solidFill>
              </a:rPr>
              <a:t>, Carlos </a:t>
            </a:r>
            <a:r>
              <a:rPr lang="es-MX" dirty="0" err="1">
                <a:solidFill>
                  <a:schemeClr val="tx1"/>
                </a:solidFill>
              </a:rPr>
              <a:t>Simeon</a:t>
            </a:r>
            <a:r>
              <a:rPr lang="es-MX" dirty="0">
                <a:solidFill>
                  <a:schemeClr val="tx1"/>
                </a:solidFill>
              </a:rPr>
              <a:t>, y Guillermo </a:t>
            </a:r>
            <a:r>
              <a:rPr lang="es-MX" dirty="0" err="1">
                <a:solidFill>
                  <a:schemeClr val="tx1"/>
                </a:solidFill>
              </a:rPr>
              <a:t>Wilberforce</a:t>
            </a:r>
            <a:r>
              <a:rPr lang="es-MX" dirty="0">
                <a:solidFill>
                  <a:schemeClr val="tx1"/>
                </a:solidFill>
              </a:rPr>
              <a:t>.</a:t>
            </a:r>
          </a:p>
          <a:p>
            <a:r>
              <a:rPr lang="es-MX" dirty="0">
                <a:solidFill>
                  <a:schemeClr val="tx1"/>
                </a:solidFill>
              </a:rPr>
              <a:t>Además, allí florecieron las sociedades misioneras, bíblicas, y de tratados y otras ayudas para esparcir el evangelio.</a:t>
            </a:r>
          </a:p>
        </p:txBody>
      </p:sp>
      <p:sp>
        <p:nvSpPr>
          <p:cNvPr id="4" name="3 Marcador de pie de página"/>
          <p:cNvSpPr>
            <a:spLocks noGrp="1"/>
          </p:cNvSpPr>
          <p:nvPr>
            <p:ph type="ftr" sz="quarter" idx="11"/>
          </p:nvPr>
        </p:nvSpPr>
        <p:spPr/>
        <p:txBody>
          <a:bodyPr/>
          <a:lstStyle/>
          <a:p>
            <a:r>
              <a:rPr lang="es-AR"/>
              <a:t>Pastor Armando Acosta S.</a:t>
            </a:r>
          </a:p>
        </p:txBody>
      </p:sp>
      <p:sp>
        <p:nvSpPr>
          <p:cNvPr id="5" name="4 Marcador de número de diapositiva"/>
          <p:cNvSpPr>
            <a:spLocks noGrp="1"/>
          </p:cNvSpPr>
          <p:nvPr>
            <p:ph type="sldNum" sz="quarter" idx="12"/>
          </p:nvPr>
        </p:nvSpPr>
        <p:spPr/>
        <p:txBody>
          <a:bodyPr/>
          <a:lstStyle/>
          <a:p>
            <a:fld id="{8802B4D4-3C25-4ABE-8EBB-B5FD352F9682}" type="slidenum">
              <a:rPr lang="es-AR" smtClean="0"/>
              <a:pPr/>
              <a:t>71</a:t>
            </a:fld>
            <a:endParaRPr lang="es-A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a:p>
        </p:txBody>
      </p:sp>
      <p:sp>
        <p:nvSpPr>
          <p:cNvPr id="3" name="2 Marcador de contenido"/>
          <p:cNvSpPr>
            <a:spLocks noGrp="1"/>
          </p:cNvSpPr>
          <p:nvPr>
            <p:ph idx="1"/>
          </p:nvPr>
        </p:nvSpPr>
        <p:spPr>
          <a:xfrm>
            <a:off x="1775520" y="1600201"/>
            <a:ext cx="8640960" cy="4525963"/>
          </a:xfrm>
        </p:spPr>
        <p:txBody>
          <a:bodyPr>
            <a:noAutofit/>
          </a:bodyPr>
          <a:lstStyle/>
          <a:p>
            <a:r>
              <a:rPr lang="es-MX" sz="2200" dirty="0">
                <a:solidFill>
                  <a:schemeClr val="tx1"/>
                </a:solidFill>
              </a:rPr>
              <a:t>Entre otros grupos ingleses el avivamiento tuvo profundos efectos. Su énfasis sobre la experiencia personal hizo válida la religión para muchos frente al escepticismo y al racionalismo. Renovó el celo de los bautistas ingleses, lo que resultó indirectamente en el principio, mediante ellos, del movimiento misionero moderno.</a:t>
            </a:r>
          </a:p>
          <a:p>
            <a:r>
              <a:rPr lang="es-MX" sz="2200" dirty="0">
                <a:solidFill>
                  <a:schemeClr val="tx1"/>
                </a:solidFill>
              </a:rPr>
              <a:t>Otras denominaciones fueron bendecidas similarmente. En América el movimiento elevó el avivamiento ya empezado, y el todo es conocido como el primer Gran Avivamiento. Prácticamente todo movimiento religioso de América sintió el impulso de los fuegos del avivamiento. Una nueva iglesia, la metodista, y otros grupos que exaltaban una experiencia de crisis en la conversión, tales como los bautistas, se beneficiaban grandemente.</a:t>
            </a:r>
          </a:p>
        </p:txBody>
      </p:sp>
      <p:sp>
        <p:nvSpPr>
          <p:cNvPr id="4" name="3 Marcador de pie de página"/>
          <p:cNvSpPr>
            <a:spLocks noGrp="1"/>
          </p:cNvSpPr>
          <p:nvPr>
            <p:ph type="ftr" sz="quarter" idx="11"/>
          </p:nvPr>
        </p:nvSpPr>
        <p:spPr/>
        <p:txBody>
          <a:bodyPr/>
          <a:lstStyle/>
          <a:p>
            <a:r>
              <a:rPr lang="es-AR"/>
              <a:t>Pastor Armando Acosta S.</a:t>
            </a:r>
          </a:p>
        </p:txBody>
      </p:sp>
      <p:sp>
        <p:nvSpPr>
          <p:cNvPr id="5" name="4 Marcador de número de diapositiva"/>
          <p:cNvSpPr>
            <a:spLocks noGrp="1"/>
          </p:cNvSpPr>
          <p:nvPr>
            <p:ph type="sldNum" sz="quarter" idx="12"/>
          </p:nvPr>
        </p:nvSpPr>
        <p:spPr/>
        <p:txBody>
          <a:bodyPr/>
          <a:lstStyle/>
          <a:p>
            <a:fld id="{8802B4D4-3C25-4ABE-8EBB-B5FD352F9682}" type="slidenum">
              <a:rPr lang="es-AR" smtClean="0"/>
              <a:pPr/>
              <a:t>72</a:t>
            </a:fld>
            <a:endParaRPr lang="es-A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a:solidFill>
                  <a:schemeClr val="tx1"/>
                </a:solidFill>
              </a:rPr>
              <a:t>El primer gran despertar</a:t>
            </a:r>
          </a:p>
        </p:txBody>
      </p:sp>
      <p:sp>
        <p:nvSpPr>
          <p:cNvPr id="3" name="2 Marcador de contenido"/>
          <p:cNvSpPr>
            <a:spLocks noGrp="1"/>
          </p:cNvSpPr>
          <p:nvPr>
            <p:ph idx="1"/>
          </p:nvPr>
        </p:nvSpPr>
        <p:spPr>
          <a:xfrm>
            <a:off x="1703512" y="1600200"/>
            <a:ext cx="8784976" cy="4709120"/>
          </a:xfrm>
        </p:spPr>
        <p:txBody>
          <a:bodyPr>
            <a:noAutofit/>
          </a:bodyPr>
          <a:lstStyle/>
          <a:p>
            <a:r>
              <a:rPr lang="es-MX" sz="2000" i="1" dirty="0">
                <a:solidFill>
                  <a:schemeClr val="tx1"/>
                </a:solidFill>
              </a:rPr>
              <a:t>El Primer Gran Despertar (1726 y sigs. ) .— Uno de los factores formativos</a:t>
            </a:r>
          </a:p>
          <a:p>
            <a:r>
              <a:rPr lang="es-MX" sz="2000" dirty="0">
                <a:solidFill>
                  <a:schemeClr val="tx1"/>
                </a:solidFill>
              </a:rPr>
              <a:t>del cristianismo americano fue el gran avivamiento de la primera parte del siglo XVIII que recorrió las colonias. Las raíces de este avivamiento parecen</a:t>
            </a:r>
          </a:p>
          <a:p>
            <a:r>
              <a:rPr lang="es-MX" sz="2000" dirty="0">
                <a:solidFill>
                  <a:schemeClr val="tx1"/>
                </a:solidFill>
              </a:rPr>
              <a:t>haberse extendido desde Europa. El ardiente movimiento </a:t>
            </a:r>
            <a:r>
              <a:rPr lang="es-MX" sz="2000" dirty="0" err="1">
                <a:solidFill>
                  <a:schemeClr val="tx1"/>
                </a:solidFill>
              </a:rPr>
              <a:t>evangelistico</a:t>
            </a:r>
            <a:endParaRPr lang="es-MX" sz="2000" dirty="0">
              <a:solidFill>
                <a:schemeClr val="tx1"/>
              </a:solidFill>
            </a:endParaRPr>
          </a:p>
          <a:p>
            <a:r>
              <a:rPr lang="es-MX" sz="2000" dirty="0">
                <a:solidFill>
                  <a:schemeClr val="tx1"/>
                </a:solidFill>
              </a:rPr>
              <a:t>conocido allí como pietismo había preparado el corazón de muchos de los</a:t>
            </a:r>
          </a:p>
          <a:p>
            <a:r>
              <a:rPr lang="es-MX" sz="2000" dirty="0">
                <a:solidFill>
                  <a:schemeClr val="tx1"/>
                </a:solidFill>
              </a:rPr>
              <a:t>emigrantes a América. Varios grupos de alemanes en Pennsylvania que habían venido bajo su influencia estuvieron entre los primeros en experimentar el avivamiento. Por 1726 la predicación de Teodoro J. </a:t>
            </a:r>
            <a:r>
              <a:rPr lang="es-MX" sz="2000" dirty="0" err="1">
                <a:solidFill>
                  <a:schemeClr val="tx1"/>
                </a:solidFill>
              </a:rPr>
              <a:t>Frelinghuysen</a:t>
            </a:r>
            <a:r>
              <a:rPr lang="es-MX" sz="2000" dirty="0">
                <a:solidFill>
                  <a:schemeClr val="tx1"/>
                </a:solidFill>
              </a:rPr>
              <a:t>, un ministro profundamente espiritual de la Iglesia Holandesa Reformada de Nueva York, se volvió particularmente efectivo en ganar hombres para Cristo </a:t>
            </a:r>
            <a:r>
              <a:rPr lang="es-MX" sz="2000" i="1" dirty="0">
                <a:solidFill>
                  <a:schemeClr val="tx1"/>
                </a:solidFill>
              </a:rPr>
              <a:t>y en mover a </a:t>
            </a:r>
            <a:r>
              <a:rPr lang="es-MX" sz="2000" dirty="0">
                <a:solidFill>
                  <a:schemeClr val="tx1"/>
                </a:solidFill>
              </a:rPr>
              <a:t>sus oyentes hacia Dios. El inspiró a otros durante los siguientes varios años, de los cuales uno de los más importantes fue el ministro presbiteriano Gilberto </a:t>
            </a:r>
            <a:r>
              <a:rPr lang="es-MX" sz="2000" dirty="0" err="1">
                <a:solidFill>
                  <a:schemeClr val="tx1"/>
                </a:solidFill>
              </a:rPr>
              <a:t>Tennent</a:t>
            </a:r>
            <a:r>
              <a:rPr lang="es-MX" sz="2000" dirty="0">
                <a:solidFill>
                  <a:schemeClr val="tx1"/>
                </a:solidFill>
              </a:rPr>
              <a:t>, que se convirtió en un celoso (y no siempre sabio) promotor del avivamiento.</a:t>
            </a:r>
          </a:p>
        </p:txBody>
      </p:sp>
      <p:sp>
        <p:nvSpPr>
          <p:cNvPr id="4" name="3 Marcador de pie de página"/>
          <p:cNvSpPr>
            <a:spLocks noGrp="1"/>
          </p:cNvSpPr>
          <p:nvPr>
            <p:ph type="ftr" sz="quarter" idx="11"/>
          </p:nvPr>
        </p:nvSpPr>
        <p:spPr/>
        <p:txBody>
          <a:bodyPr/>
          <a:lstStyle/>
          <a:p>
            <a:r>
              <a:rPr lang="es-AR"/>
              <a:t>Pastor Armando Acosta S.</a:t>
            </a:r>
          </a:p>
        </p:txBody>
      </p:sp>
      <p:sp>
        <p:nvSpPr>
          <p:cNvPr id="5" name="4 Marcador de número de diapositiva"/>
          <p:cNvSpPr>
            <a:spLocks noGrp="1"/>
          </p:cNvSpPr>
          <p:nvPr>
            <p:ph type="sldNum" sz="quarter" idx="12"/>
          </p:nvPr>
        </p:nvSpPr>
        <p:spPr/>
        <p:txBody>
          <a:bodyPr/>
          <a:lstStyle/>
          <a:p>
            <a:fld id="{8802B4D4-3C25-4ABE-8EBB-B5FD352F9682}" type="slidenum">
              <a:rPr lang="es-AR" smtClean="0"/>
              <a:pPr/>
              <a:t>73</a:t>
            </a:fld>
            <a:endParaRPr lang="es-A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a:p>
        </p:txBody>
      </p:sp>
      <p:sp>
        <p:nvSpPr>
          <p:cNvPr id="3" name="2 Marcador de contenido"/>
          <p:cNvSpPr>
            <a:spLocks noGrp="1"/>
          </p:cNvSpPr>
          <p:nvPr>
            <p:ph idx="1"/>
          </p:nvPr>
        </p:nvSpPr>
        <p:spPr>
          <a:xfrm>
            <a:off x="1981200" y="1600201"/>
            <a:ext cx="8363272" cy="4525963"/>
          </a:xfrm>
        </p:spPr>
        <p:txBody>
          <a:bodyPr>
            <a:normAutofit/>
          </a:bodyPr>
          <a:lstStyle/>
          <a:p>
            <a:r>
              <a:rPr lang="es-MX" dirty="0">
                <a:solidFill>
                  <a:schemeClr val="tx1"/>
                </a:solidFill>
              </a:rPr>
              <a:t>Por 1734, en lo que parece haber sido un movimiento separado, Jonatán Edwards, pastor congregacionalista de Northampton, Massachusetts, estableció una sensibilidad espiritual profundizada en su congregación </a:t>
            </a:r>
            <a:r>
              <a:rPr lang="es-MX" i="1" dirty="0">
                <a:solidFill>
                  <a:schemeClr val="tx1"/>
                </a:solidFill>
              </a:rPr>
              <a:t>y en toda </a:t>
            </a:r>
            <a:r>
              <a:rPr lang="es-MX" dirty="0">
                <a:solidFill>
                  <a:schemeClr val="tx1"/>
                </a:solidFill>
              </a:rPr>
              <a:t>la comunidad, de manera que (escribió él) el pueblo parecía estar lleno de la presencia de Dios. Se inició un gran avivamiento. Todo el movimiento de avivamiento estaba caracterizado por la experiencia de conversión de los que buscaban a Dios para sí. Se extendió rápidamente por todas partes de las colonias. Hasta Juan </a:t>
            </a:r>
            <a:r>
              <a:rPr lang="es-MX" dirty="0" err="1">
                <a:solidFill>
                  <a:schemeClr val="tx1"/>
                </a:solidFill>
              </a:rPr>
              <a:t>Wesley</a:t>
            </a:r>
            <a:r>
              <a:rPr lang="es-MX" dirty="0">
                <a:solidFill>
                  <a:schemeClr val="tx1"/>
                </a:solidFill>
              </a:rPr>
              <a:t> en Inglaterra, sin haber regresado hasta ese momento, supo de él en 1738 y se maravilló.</a:t>
            </a:r>
          </a:p>
        </p:txBody>
      </p:sp>
      <p:sp>
        <p:nvSpPr>
          <p:cNvPr id="4" name="3 Marcador de pie de página"/>
          <p:cNvSpPr>
            <a:spLocks noGrp="1"/>
          </p:cNvSpPr>
          <p:nvPr>
            <p:ph type="ftr" sz="quarter" idx="11"/>
          </p:nvPr>
        </p:nvSpPr>
        <p:spPr/>
        <p:txBody>
          <a:bodyPr/>
          <a:lstStyle/>
          <a:p>
            <a:r>
              <a:rPr lang="es-AR"/>
              <a:t>Pastor Armando Acosta S.</a:t>
            </a:r>
          </a:p>
        </p:txBody>
      </p:sp>
      <p:sp>
        <p:nvSpPr>
          <p:cNvPr id="5" name="4 Marcador de número de diapositiva"/>
          <p:cNvSpPr>
            <a:spLocks noGrp="1"/>
          </p:cNvSpPr>
          <p:nvPr>
            <p:ph type="sldNum" sz="quarter" idx="12"/>
          </p:nvPr>
        </p:nvSpPr>
        <p:spPr/>
        <p:txBody>
          <a:bodyPr/>
          <a:lstStyle/>
          <a:p>
            <a:fld id="{8802B4D4-3C25-4ABE-8EBB-B5FD352F9682}" type="slidenum">
              <a:rPr lang="es-AR" smtClean="0"/>
              <a:pPr/>
              <a:t>74</a:t>
            </a:fld>
            <a:endParaRPr lang="es-A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a:p>
        </p:txBody>
      </p:sp>
      <p:sp>
        <p:nvSpPr>
          <p:cNvPr id="3" name="2 Marcador de contenido"/>
          <p:cNvSpPr>
            <a:spLocks noGrp="1"/>
          </p:cNvSpPr>
          <p:nvPr>
            <p:ph idx="1"/>
          </p:nvPr>
        </p:nvSpPr>
        <p:spPr>
          <a:xfrm>
            <a:off x="1703512" y="1600201"/>
            <a:ext cx="8712968" cy="4525963"/>
          </a:xfrm>
        </p:spPr>
        <p:txBody>
          <a:bodyPr>
            <a:noAutofit/>
          </a:bodyPr>
          <a:lstStyle/>
          <a:p>
            <a:r>
              <a:rPr lang="es-MX" sz="2000" dirty="0">
                <a:solidFill>
                  <a:schemeClr val="tx1"/>
                </a:solidFill>
              </a:rPr>
              <a:t>Otro gran nombre asociado con este despertar fue el de Jorge </a:t>
            </a:r>
            <a:r>
              <a:rPr lang="es-MX" sz="2000" dirty="0" err="1">
                <a:solidFill>
                  <a:schemeClr val="tx1"/>
                </a:solidFill>
              </a:rPr>
              <a:t>Whitfield</a:t>
            </a:r>
            <a:r>
              <a:rPr lang="es-MX" sz="2000" dirty="0">
                <a:solidFill>
                  <a:schemeClr val="tx1"/>
                </a:solidFill>
              </a:rPr>
              <a:t>,</a:t>
            </a:r>
          </a:p>
          <a:p>
            <a:r>
              <a:rPr lang="es-MX" sz="2000" dirty="0">
                <a:solidFill>
                  <a:schemeClr val="tx1"/>
                </a:solidFill>
              </a:rPr>
              <a:t>colaborador, de </a:t>
            </a:r>
            <a:r>
              <a:rPr lang="es-MX" sz="2000" dirty="0" err="1">
                <a:solidFill>
                  <a:schemeClr val="tx1"/>
                </a:solidFill>
              </a:rPr>
              <a:t>Wesley</a:t>
            </a:r>
            <a:r>
              <a:rPr lang="es-MX" sz="2000" dirty="0">
                <a:solidFill>
                  <a:schemeClr val="tx1"/>
                </a:solidFill>
              </a:rPr>
              <a:t> en Inglaterra, quien había tenido una experiencia de</a:t>
            </a:r>
          </a:p>
          <a:p>
            <a:r>
              <a:rPr lang="es-MX" sz="2000" dirty="0">
                <a:solidFill>
                  <a:schemeClr val="tx1"/>
                </a:solidFill>
              </a:rPr>
              <a:t>conversión en 1735, y en 1738 llegó a Georgia para hacerse cargo de la obra que los </a:t>
            </a:r>
            <a:r>
              <a:rPr lang="es-MX" sz="2000" dirty="0" err="1">
                <a:solidFill>
                  <a:schemeClr val="tx1"/>
                </a:solidFill>
              </a:rPr>
              <a:t>Wesley</a:t>
            </a:r>
            <a:r>
              <a:rPr lang="es-MX" sz="2000" dirty="0">
                <a:solidFill>
                  <a:schemeClr val="tx1"/>
                </a:solidFill>
              </a:rPr>
              <a:t> habían dejado. Al regresar a Inglaterra para conseguir dinero para su orfanatorio en Georgia y para su ordenación en la Iglesia de Inglaterra, él se retrasó por causa de las operaciones militares, pero pasó este tiempo en predicación </a:t>
            </a:r>
            <a:r>
              <a:rPr lang="es-MX" sz="2000" dirty="0" err="1">
                <a:solidFill>
                  <a:schemeClr val="tx1"/>
                </a:solidFill>
              </a:rPr>
              <a:t>evangelística</a:t>
            </a:r>
            <a:r>
              <a:rPr lang="es-MX" sz="2000" dirty="0">
                <a:solidFill>
                  <a:schemeClr val="tx1"/>
                </a:solidFill>
              </a:rPr>
              <a:t> por toda Bretaña. Cuando terminó la detención del barco, </a:t>
            </a:r>
            <a:r>
              <a:rPr lang="es-MX" sz="2000" dirty="0" err="1">
                <a:solidFill>
                  <a:schemeClr val="tx1"/>
                </a:solidFill>
              </a:rPr>
              <a:t>Whitfield</a:t>
            </a:r>
            <a:r>
              <a:rPr lang="es-MX" sz="2000" dirty="0">
                <a:solidFill>
                  <a:schemeClr val="tx1"/>
                </a:solidFill>
              </a:rPr>
              <a:t> se embarcó para Filadelfia en camino a Georgia. Su fama se había extendido y las multitudes se congregaban en su ministerio. En todas las colonias americanas él pregonó el mensaje del evangelio. Utilizando los fuegos del avivamiento religioso ya evidentes en la obra de </a:t>
            </a:r>
            <a:r>
              <a:rPr lang="es-MX" sz="2000" dirty="0" err="1">
                <a:solidFill>
                  <a:schemeClr val="tx1"/>
                </a:solidFill>
              </a:rPr>
              <a:t>Frelinghuysen</a:t>
            </a:r>
            <a:r>
              <a:rPr lang="es-MX" sz="2000" dirty="0">
                <a:solidFill>
                  <a:schemeClr val="tx1"/>
                </a:solidFill>
              </a:rPr>
              <a:t>, </a:t>
            </a:r>
            <a:r>
              <a:rPr lang="es-MX" sz="2000" dirty="0" err="1">
                <a:solidFill>
                  <a:schemeClr val="tx1"/>
                </a:solidFill>
              </a:rPr>
              <a:t>Tennent</a:t>
            </a:r>
            <a:r>
              <a:rPr lang="es-MX" sz="2000" dirty="0">
                <a:solidFill>
                  <a:schemeClr val="tx1"/>
                </a:solidFill>
              </a:rPr>
              <a:t>, y Edwards, él llevó el movimiento de avivamiento a su cumbre.</a:t>
            </a:r>
          </a:p>
        </p:txBody>
      </p:sp>
      <p:sp>
        <p:nvSpPr>
          <p:cNvPr id="4" name="3 Marcador de pie de página"/>
          <p:cNvSpPr>
            <a:spLocks noGrp="1"/>
          </p:cNvSpPr>
          <p:nvPr>
            <p:ph type="ftr" sz="quarter" idx="11"/>
          </p:nvPr>
        </p:nvSpPr>
        <p:spPr/>
        <p:txBody>
          <a:bodyPr/>
          <a:lstStyle/>
          <a:p>
            <a:r>
              <a:rPr lang="es-AR"/>
              <a:t>Pastor Armando Acosta S.</a:t>
            </a:r>
          </a:p>
        </p:txBody>
      </p:sp>
      <p:sp>
        <p:nvSpPr>
          <p:cNvPr id="5" name="4 Marcador de número de diapositiva"/>
          <p:cNvSpPr>
            <a:spLocks noGrp="1"/>
          </p:cNvSpPr>
          <p:nvPr>
            <p:ph type="sldNum" sz="quarter" idx="12"/>
          </p:nvPr>
        </p:nvSpPr>
        <p:spPr/>
        <p:txBody>
          <a:bodyPr/>
          <a:lstStyle/>
          <a:p>
            <a:fld id="{8802B4D4-3C25-4ABE-8EBB-B5FD352F9682}" type="slidenum">
              <a:rPr lang="es-AR" smtClean="0"/>
              <a:pPr/>
              <a:t>75</a:t>
            </a:fld>
            <a:endParaRPr lang="es-A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a:solidFill>
                  <a:schemeClr val="tx1"/>
                </a:solidFill>
              </a:rPr>
              <a:t>Una historia que continua…</a:t>
            </a:r>
          </a:p>
        </p:txBody>
      </p:sp>
      <p:sp>
        <p:nvSpPr>
          <p:cNvPr id="3" name="2 Marcador de contenido"/>
          <p:cNvSpPr>
            <a:spLocks noGrp="1"/>
          </p:cNvSpPr>
          <p:nvPr>
            <p:ph idx="1"/>
          </p:nvPr>
        </p:nvSpPr>
        <p:spPr/>
        <p:txBody>
          <a:bodyPr>
            <a:normAutofit/>
          </a:bodyPr>
          <a:lstStyle/>
          <a:p>
            <a:r>
              <a:rPr lang="es-MX" b="1" dirty="0">
                <a:solidFill>
                  <a:schemeClr val="tx1"/>
                </a:solidFill>
              </a:rPr>
              <a:t>El siglo XX está lleno de más oportunidades y más peligros para el cristianismo que en cualquier otro siglo en mil años. Las rápidas comunicaciones y la amplia ilustración han puesto nuevos límites al misionero: ahora se ve obligado a</a:t>
            </a:r>
          </a:p>
          <a:p>
            <a:r>
              <a:rPr lang="es-MX" b="1" dirty="0">
                <a:solidFill>
                  <a:schemeClr val="tx1"/>
                </a:solidFill>
              </a:rPr>
              <a:t>ofrecer un cristianismo a los que lo ven imperfectamente vivido en la propia tierra del misionero. El mahometismo crecientemente está desafiando al cristianismo a ser leal al género humano. La creciente influencia del gigante ruso</a:t>
            </a:r>
          </a:p>
          <a:p>
            <a:r>
              <a:rPr lang="es-MX" b="1" dirty="0">
                <a:solidFill>
                  <a:schemeClr val="tx1"/>
                </a:solidFill>
              </a:rPr>
              <a:t>es un desafío tan religioso como político.</a:t>
            </a:r>
          </a:p>
          <a:p>
            <a:r>
              <a:rPr lang="es-MX" b="1" dirty="0">
                <a:solidFill>
                  <a:schemeClr val="tx1"/>
                </a:solidFill>
              </a:rPr>
              <a:t>La Historia del Siglo XXI apenas se esta escribiendo, con muchas sorpresas y  peligros para esta generación.</a:t>
            </a:r>
          </a:p>
        </p:txBody>
      </p:sp>
      <p:sp>
        <p:nvSpPr>
          <p:cNvPr id="4" name="3 Marcador de pie de página"/>
          <p:cNvSpPr>
            <a:spLocks noGrp="1"/>
          </p:cNvSpPr>
          <p:nvPr>
            <p:ph type="ftr" sz="quarter" idx="11"/>
          </p:nvPr>
        </p:nvSpPr>
        <p:spPr/>
        <p:txBody>
          <a:bodyPr/>
          <a:lstStyle/>
          <a:p>
            <a:r>
              <a:rPr lang="es-AR"/>
              <a:t>Pastor Armando Acosta S.</a:t>
            </a:r>
          </a:p>
        </p:txBody>
      </p:sp>
      <p:sp>
        <p:nvSpPr>
          <p:cNvPr id="5" name="4 Marcador de número de diapositiva"/>
          <p:cNvSpPr>
            <a:spLocks noGrp="1"/>
          </p:cNvSpPr>
          <p:nvPr>
            <p:ph type="sldNum" sz="quarter" idx="12"/>
          </p:nvPr>
        </p:nvSpPr>
        <p:spPr/>
        <p:txBody>
          <a:bodyPr/>
          <a:lstStyle/>
          <a:p>
            <a:fld id="{8802B4D4-3C25-4ABE-8EBB-B5FD352F9682}" type="slidenum">
              <a:rPr lang="es-AR" smtClean="0"/>
              <a:pPr/>
              <a:t>76</a:t>
            </a:fld>
            <a:endParaRPr lang="es-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a:p>
        </p:txBody>
      </p:sp>
      <p:sp>
        <p:nvSpPr>
          <p:cNvPr id="3" name="2 Marcador de contenido"/>
          <p:cNvSpPr>
            <a:spLocks noGrp="1"/>
          </p:cNvSpPr>
          <p:nvPr>
            <p:ph idx="1"/>
          </p:nvPr>
        </p:nvSpPr>
        <p:spPr/>
        <p:txBody>
          <a:bodyPr>
            <a:normAutofit lnSpcReduction="10000"/>
          </a:bodyPr>
          <a:lstStyle/>
          <a:p>
            <a:r>
              <a:rPr lang="es-MX" dirty="0">
                <a:solidFill>
                  <a:schemeClr val="tx1"/>
                </a:solidFill>
              </a:rPr>
              <a:t>Durante todos estos siglos la Iglesia romana permaneció firme, teniendo sus fuertes aliados en todas partes.</a:t>
            </a:r>
          </a:p>
          <a:p>
            <a:r>
              <a:rPr lang="es-MX" dirty="0">
                <a:solidFill>
                  <a:schemeClr val="tx1"/>
                </a:solidFill>
              </a:rPr>
              <a:t>Pero para poder continuar con su dominio la iglesia comenzó a utilizar los llamados FRAUDES PIOS.</a:t>
            </a:r>
          </a:p>
          <a:p>
            <a:r>
              <a:rPr lang="es-MX" dirty="0">
                <a:solidFill>
                  <a:schemeClr val="tx1"/>
                </a:solidFill>
              </a:rPr>
              <a:t>Estos eran documentos que circulaban libremente y que </a:t>
            </a:r>
            <a:r>
              <a:rPr lang="es-MX" dirty="0" err="1">
                <a:solidFill>
                  <a:schemeClr val="tx1"/>
                </a:solidFill>
              </a:rPr>
              <a:t>tenian</a:t>
            </a:r>
            <a:r>
              <a:rPr lang="es-MX" dirty="0">
                <a:solidFill>
                  <a:schemeClr val="tx1"/>
                </a:solidFill>
              </a:rPr>
              <a:t> la aceptación general. Nadie dudaba de la verdad de ellos hasta siglos después que se demostró su falsedad.</a:t>
            </a:r>
          </a:p>
          <a:p>
            <a:r>
              <a:rPr lang="es-MX" dirty="0">
                <a:solidFill>
                  <a:schemeClr val="tx1"/>
                </a:solidFill>
              </a:rPr>
              <a:t>Uno de estos documentos es el que se </a:t>
            </a:r>
            <a:r>
              <a:rPr lang="es-MX" dirty="0" err="1">
                <a:solidFill>
                  <a:schemeClr val="tx1"/>
                </a:solidFill>
              </a:rPr>
              <a:t>conocio</a:t>
            </a:r>
            <a:r>
              <a:rPr lang="es-MX" dirty="0">
                <a:solidFill>
                  <a:schemeClr val="tx1"/>
                </a:solidFill>
              </a:rPr>
              <a:t> como LA DONACION DE CONSTANTINO, este argumentaba que el primer emperador Cristiano dio al obispo Silvestre I (314-335) autoridad suprema sobre todas las provincias europeas del imperio y proclamo al obispo de Roma como gobernante aun sobre los emperadores.</a:t>
            </a:r>
          </a:p>
        </p:txBody>
      </p:sp>
      <p:sp>
        <p:nvSpPr>
          <p:cNvPr id="4" name="3 Marcador de número de diapositiva"/>
          <p:cNvSpPr>
            <a:spLocks noGrp="1"/>
          </p:cNvSpPr>
          <p:nvPr>
            <p:ph type="sldNum" sz="quarter" idx="12"/>
          </p:nvPr>
        </p:nvSpPr>
        <p:spPr/>
        <p:txBody>
          <a:bodyPr/>
          <a:lstStyle/>
          <a:p>
            <a:fld id="{8802B4D4-3C25-4ABE-8EBB-B5FD352F9682}" type="slidenum">
              <a:rPr lang="es-AR" smtClean="0"/>
              <a:pPr/>
              <a:t>8</a:t>
            </a:fld>
            <a:endParaRPr lang="es-AR"/>
          </a:p>
        </p:txBody>
      </p:sp>
      <p:sp>
        <p:nvSpPr>
          <p:cNvPr id="5" name="4 Marcador de pie de página"/>
          <p:cNvSpPr>
            <a:spLocks noGrp="1"/>
          </p:cNvSpPr>
          <p:nvPr>
            <p:ph type="ftr" sz="quarter" idx="11"/>
          </p:nvPr>
        </p:nvSpPr>
        <p:spPr/>
        <p:txBody>
          <a:bodyPr/>
          <a:lstStyle/>
          <a:p>
            <a:r>
              <a:rPr lang="es-AR"/>
              <a:t>Pastor Armando Acosta 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a:p>
        </p:txBody>
      </p:sp>
      <p:sp>
        <p:nvSpPr>
          <p:cNvPr id="3" name="2 Marcador de contenido"/>
          <p:cNvSpPr>
            <a:spLocks noGrp="1"/>
          </p:cNvSpPr>
          <p:nvPr>
            <p:ph idx="1"/>
          </p:nvPr>
        </p:nvSpPr>
        <p:spPr/>
        <p:txBody>
          <a:bodyPr>
            <a:normAutofit/>
          </a:bodyPr>
          <a:lstStyle/>
          <a:p>
            <a:r>
              <a:rPr lang="es-MX" dirty="0">
                <a:solidFill>
                  <a:schemeClr val="tx1"/>
                </a:solidFill>
              </a:rPr>
              <a:t>De mucha mas influencia fueron los llamados DECRETALES SEUDOISIDORIANAS que se publicaron cerca del 830 d. C. </a:t>
            </a:r>
          </a:p>
          <a:p>
            <a:r>
              <a:rPr lang="es-MX" dirty="0">
                <a:solidFill>
                  <a:schemeClr val="tx1"/>
                </a:solidFill>
              </a:rPr>
              <a:t>Contenían supuestas decisiones adoptadas por los obispos primitivos de Roma desde los apóstoles en escala descendente.</a:t>
            </a:r>
          </a:p>
          <a:p>
            <a:r>
              <a:rPr lang="es-MX" dirty="0">
                <a:solidFill>
                  <a:schemeClr val="tx1"/>
                </a:solidFill>
              </a:rPr>
              <a:t>Contenían elevadas reclamaciones como:</a:t>
            </a:r>
          </a:p>
          <a:p>
            <a:r>
              <a:rPr lang="es-MX" dirty="0">
                <a:solidFill>
                  <a:schemeClr val="tx1"/>
                </a:solidFill>
              </a:rPr>
              <a:t>1.- Supremacía absoluta del papa de Roma sobre la iglesia universal.</a:t>
            </a:r>
          </a:p>
          <a:p>
            <a:r>
              <a:rPr lang="es-MX" dirty="0">
                <a:solidFill>
                  <a:schemeClr val="tx1"/>
                </a:solidFill>
              </a:rPr>
              <a:t>2.- Independencia de la iglesia del Estado.</a:t>
            </a:r>
          </a:p>
          <a:p>
            <a:r>
              <a:rPr lang="es-MX" dirty="0">
                <a:solidFill>
                  <a:schemeClr val="tx1"/>
                </a:solidFill>
              </a:rPr>
              <a:t>3.- Inviolabilidad del clero en todos los rangos hasta el punto de no tener obligación de </a:t>
            </a:r>
            <a:r>
              <a:rPr lang="es-MX" dirty="0" err="1">
                <a:solidFill>
                  <a:schemeClr val="tx1"/>
                </a:solidFill>
              </a:rPr>
              <a:t>de</a:t>
            </a:r>
            <a:r>
              <a:rPr lang="es-MX" dirty="0">
                <a:solidFill>
                  <a:schemeClr val="tx1"/>
                </a:solidFill>
              </a:rPr>
              <a:t> darle cuentas al estado ni a </a:t>
            </a:r>
            <a:r>
              <a:rPr lang="es-MX" dirty="0" err="1">
                <a:solidFill>
                  <a:schemeClr val="tx1"/>
                </a:solidFill>
              </a:rPr>
              <a:t>ningun</a:t>
            </a:r>
            <a:r>
              <a:rPr lang="es-MX" dirty="0">
                <a:solidFill>
                  <a:schemeClr val="tx1"/>
                </a:solidFill>
              </a:rPr>
              <a:t> tribunal secular que pudiera juzgar los asuntos del clero o la iglesia.</a:t>
            </a:r>
          </a:p>
        </p:txBody>
      </p:sp>
      <p:sp>
        <p:nvSpPr>
          <p:cNvPr id="4" name="3 Marcador de número de diapositiva"/>
          <p:cNvSpPr>
            <a:spLocks noGrp="1"/>
          </p:cNvSpPr>
          <p:nvPr>
            <p:ph type="sldNum" sz="quarter" idx="12"/>
          </p:nvPr>
        </p:nvSpPr>
        <p:spPr/>
        <p:txBody>
          <a:bodyPr/>
          <a:lstStyle/>
          <a:p>
            <a:fld id="{8802B4D4-3C25-4ABE-8EBB-B5FD352F9682}" type="slidenum">
              <a:rPr lang="es-AR" smtClean="0"/>
              <a:pPr/>
              <a:t>9</a:t>
            </a:fld>
            <a:endParaRPr lang="es-AR"/>
          </a:p>
        </p:txBody>
      </p:sp>
      <p:sp>
        <p:nvSpPr>
          <p:cNvPr id="5" name="4 Marcador de pie de página"/>
          <p:cNvSpPr>
            <a:spLocks noGrp="1"/>
          </p:cNvSpPr>
          <p:nvPr>
            <p:ph type="ftr" sz="quarter" idx="11"/>
          </p:nvPr>
        </p:nvSpPr>
        <p:spPr/>
        <p:txBody>
          <a:bodyPr/>
          <a:lstStyle/>
          <a:p>
            <a:r>
              <a:rPr lang="es-AR"/>
              <a:t>Pastor Armando Acosta S.</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ecatur">
  <a:themeElements>
    <a:clrScheme name="Decatur">
      <a:dk1>
        <a:sysClr val="windowText" lastClr="000000"/>
      </a:dk1>
      <a:lt1>
        <a:sysClr val="window" lastClr="FFFFFF"/>
      </a:lt1>
      <a:dk2>
        <a:srgbClr val="55554A"/>
      </a:dk2>
      <a:lt2>
        <a:srgbClr val="D7DAE1"/>
      </a:lt2>
      <a:accent1>
        <a:srgbClr val="F4680B"/>
      </a:accent1>
      <a:accent2>
        <a:srgbClr val="ABB19F"/>
      </a:accent2>
      <a:accent3>
        <a:srgbClr val="948774"/>
      </a:accent3>
      <a:accent4>
        <a:srgbClr val="7EB8E7"/>
      </a:accent4>
      <a:accent5>
        <a:srgbClr val="E3B651"/>
      </a:accent5>
      <a:accent6>
        <a:srgbClr val="96756C"/>
      </a:accent6>
      <a:hlink>
        <a:srgbClr val="66AACD"/>
      </a:hlink>
      <a:folHlink>
        <a:srgbClr val="809DB3"/>
      </a:folHlink>
    </a:clrScheme>
    <a:fontScheme name="Decatur">
      <a:majorFont>
        <a:latin typeface="Bodoni MT Condensed"/>
        <a:ea typeface=""/>
        <a:cs typeface=""/>
        <a:font script="Grek" typeface="Times New Roman"/>
        <a:font script="Cyrl" typeface="Times New Roman"/>
        <a:font script="Jpan" typeface="HG明朝E"/>
        <a:font script="Hang" typeface="HY목각파임B"/>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ecatur">
      <a:fillStyleLst>
        <a:solidFill>
          <a:schemeClr val="phClr"/>
        </a:solidFill>
        <a:gradFill rotWithShape="1">
          <a:gsLst>
            <a:gs pos="0">
              <a:schemeClr val="phClr">
                <a:tint val="90000"/>
                <a:satMod val="110000"/>
              </a:schemeClr>
            </a:gs>
            <a:gs pos="47500">
              <a:schemeClr val="phClr">
                <a:tint val="53000"/>
                <a:satMod val="120000"/>
              </a:schemeClr>
            </a:gs>
            <a:gs pos="58500">
              <a:schemeClr val="phClr">
                <a:tint val="53000"/>
                <a:satMod val="120000"/>
              </a:schemeClr>
            </a:gs>
            <a:gs pos="100000">
              <a:schemeClr val="phClr">
                <a:tint val="90000"/>
                <a:satMod val="110000"/>
              </a:schemeClr>
            </a:gs>
          </a:gsLst>
          <a:lin ang="3600000" scaled="1"/>
        </a:gradFill>
        <a:gradFill rotWithShape="1">
          <a:gsLst>
            <a:gs pos="0">
              <a:schemeClr val="phClr">
                <a:shade val="54000"/>
                <a:satMod val="105000"/>
              </a:schemeClr>
            </a:gs>
            <a:gs pos="47500">
              <a:schemeClr val="phClr">
                <a:shade val="88000"/>
                <a:satMod val="105000"/>
              </a:schemeClr>
            </a:gs>
            <a:gs pos="58500">
              <a:schemeClr val="phClr">
                <a:shade val="88000"/>
                <a:satMod val="105000"/>
              </a:schemeClr>
            </a:gs>
            <a:gs pos="100000">
              <a:schemeClr val="phClr">
                <a:shade val="54000"/>
                <a:satMod val="105000"/>
              </a:schemeClr>
            </a:gs>
          </a:gsLst>
          <a:lin ang="3600000" scaled="1"/>
        </a:gradFill>
      </a:fillStyleLst>
      <a:lnStyleLst>
        <a:ln w="10000" cap="flat" cmpd="sng" algn="ctr">
          <a:solidFill>
            <a:schemeClr val="phClr"/>
          </a:solidFill>
          <a:prstDash val="solid"/>
        </a:ln>
        <a:ln w="2825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3600000" algn="r" rotWithShape="0">
              <a:srgbClr val="000000">
                <a:alpha val="30000"/>
              </a:srgbClr>
            </a:outerShdw>
          </a:effectLst>
        </a:effectStyle>
        <a:effectStyle>
          <a:effectLst>
            <a:outerShdw blurRad="63500" dist="25400" dir="3600000" algn="r" rotWithShape="0">
              <a:srgbClr val="000000">
                <a:alpha val="36000"/>
              </a:srgbClr>
            </a:outerShdw>
          </a:effectLst>
          <a:scene3d>
            <a:camera prst="orthographicFront">
              <a:rot lat="0" lon="0" rev="0"/>
            </a:camera>
            <a:lightRig rig="harsh" dir="tl">
              <a:rot lat="0" lon="0" rev="9000000"/>
            </a:lightRig>
          </a:scene3d>
          <a:sp3d prstMaterial="flat">
            <a:bevelT w="38100" h="50800" prst="softRound"/>
          </a:sp3d>
        </a:effectStyle>
        <a:effectStyle>
          <a:effectLst>
            <a:outerShdw blurRad="76200" dist="38100" dir="3600000" algn="r" rotWithShape="0">
              <a:srgbClr val="000000">
                <a:alpha val="60000"/>
              </a:srgbClr>
            </a:outerShdw>
          </a:effectLst>
          <a:scene3d>
            <a:camera prst="orthographicFront">
              <a:rot lat="0" lon="0" rev="0"/>
            </a:camera>
            <a:lightRig rig="harsh" dir="tl">
              <a:rot lat="0" lon="0" rev="9000000"/>
            </a:lightRig>
          </a:scene3d>
          <a:sp3d contourW="44450" prstMaterial="flat">
            <a:bevelT w="38100" h="50800" prst="softRound"/>
            <a:contourClr>
              <a:schemeClr val="phClr">
                <a:tint val="5"/>
                <a:satMod val="130000"/>
              </a:schemeClr>
            </a:contourClr>
          </a:sp3d>
        </a:effectStyle>
      </a:effectStyleLst>
      <a:bgFillStyleLst>
        <a:solidFill>
          <a:schemeClr val="phClr"/>
        </a:solidFill>
        <a:gradFill rotWithShape="1">
          <a:gsLst>
            <a:gs pos="0">
              <a:schemeClr val="phClr">
                <a:tint val="100000"/>
                <a:shade val="52000"/>
                <a:satMod val="105000"/>
              </a:schemeClr>
            </a:gs>
            <a:gs pos="47500">
              <a:schemeClr val="phClr">
                <a:tint val="90000"/>
                <a:shade val="89000"/>
                <a:satMod val="105000"/>
              </a:schemeClr>
            </a:gs>
            <a:gs pos="58500">
              <a:schemeClr val="phClr">
                <a:tint val="85000"/>
                <a:shade val="89000"/>
                <a:satMod val="105000"/>
              </a:schemeClr>
            </a:gs>
            <a:gs pos="100000">
              <a:schemeClr val="phClr">
                <a:tint val="100000"/>
                <a:shade val="52000"/>
                <a:satMod val="105000"/>
              </a:schemeClr>
            </a:gs>
          </a:gsLst>
          <a:lin ang="3600000" scaled="0"/>
        </a:gradFill>
        <a:blipFill rotWithShape="1">
          <a:blip xmlns:r="http://schemas.openxmlformats.org/officeDocument/2006/relationships" r:embed="rId1">
            <a:duotone>
              <a:schemeClr val="phClr">
                <a:tint val="98000"/>
              </a:schemeClr>
              <a:schemeClr val="phClr">
                <a:shade val="85000"/>
                <a:satMod val="120000"/>
              </a:schemeClr>
            </a:duotone>
          </a:blip>
          <a:tile tx="0" ty="0" sx="52000" sy="52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Decatur</Template>
  <TotalTime>1254</TotalTime>
  <Words>8939</Words>
  <Application>Microsoft Office PowerPoint</Application>
  <PresentationFormat>Panorámica</PresentationFormat>
  <Paragraphs>428</Paragraphs>
  <Slides>76</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76</vt:i4>
      </vt:variant>
    </vt:vector>
  </HeadingPairs>
  <TitlesOfParts>
    <vt:vector size="83" baseType="lpstr">
      <vt:lpstr>Arial</vt:lpstr>
      <vt:lpstr>Bodoni MT Condensed</vt:lpstr>
      <vt:lpstr>Calibri</vt:lpstr>
      <vt:lpstr>Courier New</vt:lpstr>
      <vt:lpstr>Franklin Gothic Book</vt:lpstr>
      <vt:lpstr>Wingdings</vt:lpstr>
      <vt:lpstr>Decatur</vt:lpstr>
      <vt:lpstr>HISTORIA DE LA IGLESIA CRISTIANA II</vt:lpstr>
      <vt:lpstr>Presentación de PowerPoint</vt:lpstr>
      <vt:lpstr>La Iglesia Medieval:</vt:lpstr>
      <vt:lpstr>Presentación de PowerPoint</vt:lpstr>
      <vt:lpstr>El Periodo de Crecimiento</vt:lpstr>
      <vt:lpstr>Causas para este crecimiento</vt:lpstr>
      <vt:lpstr>Presentación de PowerPoint</vt:lpstr>
      <vt:lpstr>Presentación de PowerPoint</vt:lpstr>
      <vt:lpstr>Presentación de PowerPoint</vt:lpstr>
      <vt:lpstr>El Periodo de culminación</vt:lpstr>
      <vt:lpstr>Presentación de PowerPoint</vt:lpstr>
      <vt:lpstr>Presentación de PowerPoint</vt:lpstr>
      <vt:lpstr>Inocencio III</vt:lpstr>
      <vt:lpstr>La decadencia</vt:lpstr>
      <vt:lpstr>Presentación de PowerPoint</vt:lpstr>
      <vt:lpstr>El Poder Musulman</vt:lpstr>
      <vt:lpstr>Sus artículos de Fe</vt:lpstr>
      <vt:lpstr>Presentación de PowerPoint</vt:lpstr>
      <vt:lpstr>El Santo imperio Romano</vt:lpstr>
      <vt:lpstr>Presentación de PowerPoint</vt:lpstr>
      <vt:lpstr>FUERZAS QUE ANTECEDIERON A LA  REFORMA EN ALEMANIA</vt:lpstr>
      <vt:lpstr>FUERZAS QUE ANTECEDIERON A LA  REFORMA EN ALEMANIA</vt:lpstr>
      <vt:lpstr>FUERZAS QUE ANTECEDIERON A LA  REFORMA EN ALEMANIA</vt:lpstr>
      <vt:lpstr>Presentación de PowerPoint</vt:lpstr>
      <vt:lpstr>Comienzos de la Reforma</vt:lpstr>
      <vt:lpstr>Presentación de PowerPoint</vt:lpstr>
      <vt:lpstr>Juan Wyclif</vt:lpstr>
      <vt:lpstr>Presentación de PowerPoint</vt:lpstr>
      <vt:lpstr>Juan Huss</vt:lpstr>
      <vt:lpstr>Jerónimo Savonarola</vt:lpstr>
      <vt:lpstr>La Reforma protestante</vt:lpstr>
      <vt:lpstr>Presentación de PowerPoint</vt:lpstr>
      <vt:lpstr>La Reforma en otros paises</vt:lpstr>
      <vt:lpstr>LA EXTENSIÓN DE LA DISENSIÓN ECLESIÁSTICA </vt:lpstr>
      <vt:lpstr>Inglaterra</vt:lpstr>
      <vt:lpstr>Francia y España</vt:lpstr>
      <vt:lpstr>Italia</vt:lpstr>
      <vt:lpstr>Estados Alemanes</vt:lpstr>
      <vt:lpstr>La extensión del Luteranismo</vt:lpstr>
      <vt:lpstr>La Reforma Suiza</vt:lpstr>
      <vt:lpstr>Zwinglio</vt:lpstr>
      <vt:lpstr>Juan Calvino</vt:lpstr>
      <vt:lpstr>Escocia y Juan Knox</vt:lpstr>
      <vt:lpstr>Los Países bajos</vt:lpstr>
      <vt:lpstr>Miguel Servet</vt:lpstr>
      <vt:lpstr>Sistema doctrinal de Calvino</vt:lpstr>
      <vt:lpstr>La Reforma Radical</vt:lpstr>
      <vt:lpstr>Presentación de PowerPoint</vt:lpstr>
      <vt:lpstr>Belicistas Radicales</vt:lpstr>
      <vt:lpstr>Presentación de PowerPoint</vt:lpstr>
      <vt:lpstr>Presentación de PowerPoint</vt:lpstr>
      <vt:lpstr>Los Menonitas</vt:lpstr>
      <vt:lpstr>Los Milenarios Radicales</vt:lpstr>
      <vt:lpstr>Presentación de PowerPoint</vt:lpstr>
      <vt:lpstr>Místicos Radicales</vt:lpstr>
      <vt:lpstr>Presentación de PowerPoint</vt:lpstr>
      <vt:lpstr>Racionalistas Radicales</vt:lpstr>
      <vt:lpstr>Presentación de PowerPoint</vt:lpstr>
      <vt:lpstr>Significado de la Reforma radical</vt:lpstr>
      <vt:lpstr>Presentación de PowerPoint</vt:lpstr>
      <vt:lpstr>Presentación de PowerPoint</vt:lpstr>
      <vt:lpstr>El Arminianismo</vt:lpstr>
      <vt:lpstr>6 Denominaciones en America</vt:lpstr>
      <vt:lpstr>Presentación de PowerPoint</vt:lpstr>
      <vt:lpstr>Presentación de PowerPoint</vt:lpstr>
      <vt:lpstr>Presentación de PowerPoint</vt:lpstr>
      <vt:lpstr>Presentación de PowerPoint</vt:lpstr>
      <vt:lpstr>Presentación de PowerPoint</vt:lpstr>
      <vt:lpstr>El Avivamiento Wesleyano</vt:lpstr>
      <vt:lpstr>Presentación de PowerPoint</vt:lpstr>
      <vt:lpstr>Presentación de PowerPoint</vt:lpstr>
      <vt:lpstr>Presentación de PowerPoint</vt:lpstr>
      <vt:lpstr>El primer gran despertar</vt:lpstr>
      <vt:lpstr>Presentación de PowerPoint</vt:lpstr>
      <vt:lpstr>Presentación de PowerPoint</vt:lpstr>
      <vt:lpstr>Una historia que continua…</vt:lpstr>
    </vt:vector>
  </TitlesOfParts>
  <Company>WindowsWolf.com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HISTORIA DE LA IGLESIA CRISTIANA II</dc:title>
  <dc:creator>Armando Acosta S.</dc:creator>
  <cp:lastModifiedBy>Armando Acosta</cp:lastModifiedBy>
  <cp:revision>33</cp:revision>
  <dcterms:created xsi:type="dcterms:W3CDTF">2011-06-13T00:10:40Z</dcterms:created>
  <dcterms:modified xsi:type="dcterms:W3CDTF">2023-04-04T03:02:49Z</dcterms:modified>
</cp:coreProperties>
</file>