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5"/>
  </p:notesMasterIdLst>
  <p:sldIdLst>
    <p:sldId id="256" r:id="rId3"/>
    <p:sldId id="257" r:id="rId4"/>
    <p:sldId id="258" r:id="rId5"/>
    <p:sldId id="262" r:id="rId6"/>
    <p:sldId id="275" r:id="rId7"/>
    <p:sldId id="274" r:id="rId8"/>
    <p:sldId id="273" r:id="rId9"/>
    <p:sldId id="272" r:id="rId10"/>
    <p:sldId id="271" r:id="rId11"/>
    <p:sldId id="270" r:id="rId12"/>
    <p:sldId id="269" r:id="rId13"/>
    <p:sldId id="268" r:id="rId14"/>
    <p:sldId id="267" r:id="rId15"/>
    <p:sldId id="266" r:id="rId16"/>
    <p:sldId id="265" r:id="rId17"/>
    <p:sldId id="284" r:id="rId18"/>
    <p:sldId id="285" r:id="rId19"/>
    <p:sldId id="296" r:id="rId20"/>
    <p:sldId id="283" r:id="rId21"/>
    <p:sldId id="282" r:id="rId22"/>
    <p:sldId id="281" r:id="rId23"/>
    <p:sldId id="280" r:id="rId24"/>
    <p:sldId id="279" r:id="rId25"/>
    <p:sldId id="278" r:id="rId26"/>
    <p:sldId id="277" r:id="rId27"/>
    <p:sldId id="276" r:id="rId28"/>
    <p:sldId id="264" r:id="rId29"/>
    <p:sldId id="263" r:id="rId30"/>
    <p:sldId id="261" r:id="rId31"/>
    <p:sldId id="295" r:id="rId32"/>
    <p:sldId id="294" r:id="rId33"/>
    <p:sldId id="293" r:id="rId34"/>
    <p:sldId id="292" r:id="rId35"/>
    <p:sldId id="291" r:id="rId36"/>
    <p:sldId id="290" r:id="rId37"/>
    <p:sldId id="289" r:id="rId38"/>
    <p:sldId id="297" r:id="rId39"/>
    <p:sldId id="288" r:id="rId40"/>
    <p:sldId id="287" r:id="rId41"/>
    <p:sldId id="298" r:id="rId42"/>
    <p:sldId id="299" r:id="rId43"/>
    <p:sldId id="300" r:id="rId44"/>
    <p:sldId id="259"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260" r:id="rId66"/>
    <p:sldId id="321" r:id="rId67"/>
    <p:sldId id="322" r:id="rId68"/>
    <p:sldId id="323" r:id="rId69"/>
    <p:sldId id="324" r:id="rId70"/>
    <p:sldId id="325" r:id="rId71"/>
    <p:sldId id="326" r:id="rId72"/>
    <p:sldId id="327" r:id="rId73"/>
    <p:sldId id="328" r:id="rId74"/>
    <p:sldId id="329" r:id="rId75"/>
    <p:sldId id="330" r:id="rId76"/>
    <p:sldId id="286" r:id="rId77"/>
    <p:sldId id="331" r:id="rId78"/>
    <p:sldId id="332" r:id="rId79"/>
    <p:sldId id="333" r:id="rId80"/>
    <p:sldId id="334" r:id="rId81"/>
    <p:sldId id="335" r:id="rId82"/>
    <p:sldId id="336" r:id="rId83"/>
    <p:sldId id="337"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4660"/>
  </p:normalViewPr>
  <p:slideViewPr>
    <p:cSldViewPr snapToGrid="0">
      <p:cViewPr varScale="1">
        <p:scale>
          <a:sx n="111" d="100"/>
          <a:sy n="111" d="100"/>
        </p:scale>
        <p:origin x="6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E829F-8B23-45BC-8906-02C247F2FD40}"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40596-69B5-4957-B3DE-672E6FBE0966}" type="slidenum">
              <a:rPr lang="en-US" smtClean="0"/>
              <a:t>‹#›</a:t>
            </a:fld>
            <a:endParaRPr lang="en-US"/>
          </a:p>
        </p:txBody>
      </p:sp>
    </p:spTree>
    <p:extLst>
      <p:ext uri="{BB962C8B-B14F-4D97-AF65-F5344CB8AC3E}">
        <p14:creationId xmlns:p14="http://schemas.microsoft.com/office/powerpoint/2010/main" val="260873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Dubitantes: con dudas</a:t>
            </a:r>
          </a:p>
          <a:p>
            <a:endParaRPr lang="en-US" dirty="0"/>
          </a:p>
        </p:txBody>
      </p:sp>
      <p:sp>
        <p:nvSpPr>
          <p:cNvPr id="4" name="Slide Number Placeholder 3"/>
          <p:cNvSpPr>
            <a:spLocks noGrp="1"/>
          </p:cNvSpPr>
          <p:nvPr>
            <p:ph type="sldNum" sz="quarter" idx="5"/>
          </p:nvPr>
        </p:nvSpPr>
        <p:spPr/>
        <p:txBody>
          <a:bodyPr/>
          <a:lstStyle/>
          <a:p>
            <a:fld id="{02540596-69B5-4957-B3DE-672E6FBE0966}" type="slidenum">
              <a:rPr lang="en-US" smtClean="0"/>
              <a:t>4</a:t>
            </a:fld>
            <a:endParaRPr lang="en-US"/>
          </a:p>
        </p:txBody>
      </p:sp>
    </p:spTree>
    <p:extLst>
      <p:ext uri="{BB962C8B-B14F-4D97-AF65-F5344CB8AC3E}">
        <p14:creationId xmlns:p14="http://schemas.microsoft.com/office/powerpoint/2010/main" val="277425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a:p>
            <a:r>
              <a:rPr lang="en-US" dirty="0"/>
              <a:t> </a:t>
            </a:r>
            <a:r>
              <a:rPr lang="en-US" dirty="0" err="1"/>
              <a:t>Citado</a:t>
            </a:r>
            <a:r>
              <a:rPr lang="en-US" dirty="0"/>
              <a:t> en Lydia </a:t>
            </a:r>
            <a:r>
              <a:rPr lang="en-US" dirty="0" err="1"/>
              <a:t>Strohl</a:t>
            </a:r>
            <a:r>
              <a:rPr lang="en-US" dirty="0"/>
              <a:t>, “Why Doctors Now Believe Faith Heals,” Reader’s Digest (mayo 2001): 111. </a:t>
            </a:r>
          </a:p>
          <a:p>
            <a:r>
              <a:rPr lang="en-US" dirty="0"/>
              <a:t>Placebo: </a:t>
            </a:r>
            <a:r>
              <a:rPr lang="en-US" dirty="0" err="1"/>
              <a:t>efecto</a:t>
            </a:r>
            <a:r>
              <a:rPr lang="en-US" dirty="0"/>
              <a:t> </a:t>
            </a:r>
            <a:r>
              <a:rPr lang="en-US" dirty="0" err="1"/>
              <a:t>terapeutico</a:t>
            </a:r>
            <a:endParaRPr lang="en-US" dirty="0"/>
          </a:p>
          <a:p>
            <a:endParaRPr lang="en-US" dirty="0"/>
          </a:p>
        </p:txBody>
      </p:sp>
      <p:sp>
        <p:nvSpPr>
          <p:cNvPr id="4" name="Slide Number Placeholder 3"/>
          <p:cNvSpPr>
            <a:spLocks noGrp="1"/>
          </p:cNvSpPr>
          <p:nvPr>
            <p:ph type="sldNum" sz="quarter" idx="5"/>
          </p:nvPr>
        </p:nvSpPr>
        <p:spPr/>
        <p:txBody>
          <a:bodyPr/>
          <a:lstStyle/>
          <a:p>
            <a:fld id="{02540596-69B5-4957-B3DE-672E6FBE0966}" type="slidenum">
              <a:rPr lang="en-US" smtClean="0"/>
              <a:t>6</a:t>
            </a:fld>
            <a:endParaRPr lang="en-US"/>
          </a:p>
        </p:txBody>
      </p:sp>
    </p:spTree>
    <p:extLst>
      <p:ext uri="{BB962C8B-B14F-4D97-AF65-F5344CB8AC3E}">
        <p14:creationId xmlns:p14="http://schemas.microsoft.com/office/powerpoint/2010/main" val="119575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40596-69B5-4957-B3DE-672E6FBE0966}" type="slidenum">
              <a:rPr lang="en-US" smtClean="0"/>
              <a:t>7</a:t>
            </a:fld>
            <a:endParaRPr lang="en-US"/>
          </a:p>
        </p:txBody>
      </p:sp>
    </p:spTree>
    <p:extLst>
      <p:ext uri="{BB962C8B-B14F-4D97-AF65-F5344CB8AC3E}">
        <p14:creationId xmlns:p14="http://schemas.microsoft.com/office/powerpoint/2010/main" val="2403371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Materialista: Esta perspectiva responde a un concepto deísta (racionalista) de </a:t>
            </a:r>
          </a:p>
          <a:p>
            <a:r>
              <a:rPr lang="es-ES" dirty="0"/>
              <a:t>Dios y es sostenida por muchos evangélicos más liberales y afectados por el </a:t>
            </a:r>
          </a:p>
          <a:p>
            <a:r>
              <a:rPr lang="es-ES" dirty="0"/>
              <a:t>racionalismo. Según ellos, todos los milagros tienen una explicación natural o </a:t>
            </a:r>
          </a:p>
          <a:p>
            <a:r>
              <a:rPr lang="es-ES" dirty="0"/>
              <a:t>racional, </a:t>
            </a:r>
          </a:p>
          <a:p>
            <a:r>
              <a:rPr lang="es-ES" dirty="0" err="1"/>
              <a:t>Desmitologiuzadora</a:t>
            </a:r>
            <a:r>
              <a:rPr lang="es-ES" dirty="0"/>
              <a:t>: La sanidad sobrenatural o divina no tiene sentido </a:t>
            </a:r>
          </a:p>
          <a:p>
            <a:r>
              <a:rPr lang="es-ES" dirty="0"/>
              <a:t>frente a la cosmología actual. Según este planteo, los milagros, por no ajustarse a </a:t>
            </a:r>
          </a:p>
          <a:p>
            <a:r>
              <a:rPr lang="es-ES" dirty="0"/>
              <a:t>un marco racional y científico, deben ser rechazados. </a:t>
            </a:r>
          </a:p>
          <a:p>
            <a:r>
              <a:rPr lang="en-US" dirty="0"/>
              <a:t>La </a:t>
            </a:r>
            <a:r>
              <a:rPr lang="en-US" dirty="0" err="1"/>
              <a:t>perspectiva</a:t>
            </a:r>
            <a:r>
              <a:rPr lang="en-US" dirty="0"/>
              <a:t> </a:t>
            </a:r>
            <a:r>
              <a:rPr lang="en-US" dirty="0" err="1"/>
              <a:t>dispensacionalista</a:t>
            </a:r>
            <a:r>
              <a:rPr lang="en-US" dirty="0"/>
              <a:t>. : D</a:t>
            </a:r>
            <a:r>
              <a:rPr lang="es-ES" dirty="0" err="1"/>
              <a:t>ios</a:t>
            </a:r>
            <a:r>
              <a:rPr lang="es-ES" dirty="0"/>
              <a:t> hizo </a:t>
            </a:r>
          </a:p>
          <a:p>
            <a:r>
              <a:rPr lang="es-ES" dirty="0"/>
              <a:t>sanidades en los tiempos apostólicos para establecer la iglesia y autenticar la </a:t>
            </a:r>
          </a:p>
          <a:p>
            <a:r>
              <a:rPr lang="es-ES" dirty="0"/>
              <a:t>predicación del evangelio hecha por los apóstoles, pero que no ocurre lo mismo </a:t>
            </a:r>
          </a:p>
          <a:p>
            <a:r>
              <a:rPr lang="es-ES" dirty="0"/>
              <a:t>en la presente dispensación.</a:t>
            </a:r>
          </a:p>
          <a:p>
            <a:r>
              <a:rPr lang="es-ES" dirty="0"/>
              <a:t>Punitiva: Dentro de la interpretación de la enfermedad como corrección paternal por </a:t>
            </a:r>
          </a:p>
          <a:p>
            <a:r>
              <a:rPr lang="es-ES" dirty="0"/>
              <a:t>parte de Dios hay varios grados de intensidad: mortificación del cuerpo, autoflagelación, ascetismo riguroso, glorificación del sufrimiento. </a:t>
            </a:r>
          </a:p>
          <a:p>
            <a:endParaRPr lang="en-US" dirty="0"/>
          </a:p>
          <a:p>
            <a:endParaRPr lang="en-US" dirty="0"/>
          </a:p>
        </p:txBody>
      </p:sp>
      <p:sp>
        <p:nvSpPr>
          <p:cNvPr id="4" name="Slide Number Placeholder 3"/>
          <p:cNvSpPr>
            <a:spLocks noGrp="1"/>
          </p:cNvSpPr>
          <p:nvPr>
            <p:ph type="sldNum" sz="quarter" idx="5"/>
          </p:nvPr>
        </p:nvSpPr>
        <p:spPr/>
        <p:txBody>
          <a:bodyPr/>
          <a:lstStyle/>
          <a:p>
            <a:fld id="{02540596-69B5-4957-B3DE-672E6FBE0966}" type="slidenum">
              <a:rPr lang="en-US" smtClean="0"/>
              <a:t>27</a:t>
            </a:fld>
            <a:endParaRPr lang="en-US"/>
          </a:p>
        </p:txBody>
      </p:sp>
    </p:spTree>
    <p:extLst>
      <p:ext uri="{BB962C8B-B14F-4D97-AF65-F5344CB8AC3E}">
        <p14:creationId xmlns:p14="http://schemas.microsoft.com/office/powerpoint/2010/main" val="2965375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C7A4-2C1D-B1D6-5BA4-EE9D66AFA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D92B08-BFEB-ABA6-4502-87E0AFDAD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642F39-DC2D-2AB6-4F6F-1AE79F352EDA}"/>
              </a:ext>
            </a:extLst>
          </p:cNvPr>
          <p:cNvSpPr>
            <a:spLocks noGrp="1"/>
          </p:cNvSpPr>
          <p:nvPr>
            <p:ph type="dt" sz="half" idx="10"/>
          </p:nvPr>
        </p:nvSpPr>
        <p:spPr/>
        <p:txBody>
          <a:bodyPr/>
          <a:lstStyle/>
          <a:p>
            <a:fld id="{54CEA781-9A58-428F-B4BB-92BDC34640F9}" type="datetimeFigureOut">
              <a:rPr lang="en-US" smtClean="0"/>
              <a:t>12/2/2024</a:t>
            </a:fld>
            <a:endParaRPr lang="en-US"/>
          </a:p>
        </p:txBody>
      </p:sp>
      <p:sp>
        <p:nvSpPr>
          <p:cNvPr id="5" name="Footer Placeholder 4">
            <a:extLst>
              <a:ext uri="{FF2B5EF4-FFF2-40B4-BE49-F238E27FC236}">
                <a16:creationId xmlns:a16="http://schemas.microsoft.com/office/drawing/2014/main" id="{8F6D49C7-4F96-BB3E-4F35-79465D6D5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AE6FA-2A70-FEA8-8311-AB411B551EA9}"/>
              </a:ext>
            </a:extLst>
          </p:cNvPr>
          <p:cNvSpPr>
            <a:spLocks noGrp="1"/>
          </p:cNvSpPr>
          <p:nvPr>
            <p:ph type="sldNum" sz="quarter" idx="12"/>
          </p:nvPr>
        </p:nvSpPr>
        <p:spPr/>
        <p:txBody>
          <a:bodyPr/>
          <a:lstStyle/>
          <a:p>
            <a:fld id="{C97A06E2-0D3F-4084-B604-A420E1FE6E4E}" type="slidenum">
              <a:rPr lang="en-US" smtClean="0"/>
              <a:t>‹#›</a:t>
            </a:fld>
            <a:endParaRPr lang="en-US"/>
          </a:p>
        </p:txBody>
      </p:sp>
    </p:spTree>
    <p:extLst>
      <p:ext uri="{BB962C8B-B14F-4D97-AF65-F5344CB8AC3E}">
        <p14:creationId xmlns:p14="http://schemas.microsoft.com/office/powerpoint/2010/main" val="42405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0369-93B9-0F47-D7F1-1703C9258D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AB229D-ACB9-9099-91B9-2C4645ED49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7066E-C65A-80D7-141B-9D7DC5808C4E}"/>
              </a:ext>
            </a:extLst>
          </p:cNvPr>
          <p:cNvSpPr>
            <a:spLocks noGrp="1"/>
          </p:cNvSpPr>
          <p:nvPr>
            <p:ph type="dt" sz="half" idx="10"/>
          </p:nvPr>
        </p:nvSpPr>
        <p:spPr/>
        <p:txBody>
          <a:bodyPr/>
          <a:lstStyle/>
          <a:p>
            <a:fld id="{54CEA781-9A58-428F-B4BB-92BDC34640F9}" type="datetimeFigureOut">
              <a:rPr lang="en-US" smtClean="0"/>
              <a:t>12/2/2024</a:t>
            </a:fld>
            <a:endParaRPr lang="en-US"/>
          </a:p>
        </p:txBody>
      </p:sp>
      <p:sp>
        <p:nvSpPr>
          <p:cNvPr id="5" name="Footer Placeholder 4">
            <a:extLst>
              <a:ext uri="{FF2B5EF4-FFF2-40B4-BE49-F238E27FC236}">
                <a16:creationId xmlns:a16="http://schemas.microsoft.com/office/drawing/2014/main" id="{F7A73C40-15E5-3B76-DB27-E0C198235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98733-C0C1-BDB1-1275-393C462E0A43}"/>
              </a:ext>
            </a:extLst>
          </p:cNvPr>
          <p:cNvSpPr>
            <a:spLocks noGrp="1"/>
          </p:cNvSpPr>
          <p:nvPr>
            <p:ph type="sldNum" sz="quarter" idx="12"/>
          </p:nvPr>
        </p:nvSpPr>
        <p:spPr/>
        <p:txBody>
          <a:bodyPr/>
          <a:lstStyle/>
          <a:p>
            <a:fld id="{C97A06E2-0D3F-4084-B604-A420E1FE6E4E}" type="slidenum">
              <a:rPr lang="en-US" smtClean="0"/>
              <a:t>‹#›</a:t>
            </a:fld>
            <a:endParaRPr lang="en-US"/>
          </a:p>
        </p:txBody>
      </p:sp>
    </p:spTree>
    <p:extLst>
      <p:ext uri="{BB962C8B-B14F-4D97-AF65-F5344CB8AC3E}">
        <p14:creationId xmlns:p14="http://schemas.microsoft.com/office/powerpoint/2010/main" val="396684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0A41B8-83A0-76E8-A320-C5A8184F6A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35ACD6-939A-47ED-FD13-CC70B63670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85FCA-44CF-BE7F-CC13-889D346C6C93}"/>
              </a:ext>
            </a:extLst>
          </p:cNvPr>
          <p:cNvSpPr>
            <a:spLocks noGrp="1"/>
          </p:cNvSpPr>
          <p:nvPr>
            <p:ph type="dt" sz="half" idx="10"/>
          </p:nvPr>
        </p:nvSpPr>
        <p:spPr/>
        <p:txBody>
          <a:bodyPr/>
          <a:lstStyle/>
          <a:p>
            <a:fld id="{54CEA781-9A58-428F-B4BB-92BDC34640F9}" type="datetimeFigureOut">
              <a:rPr lang="en-US" smtClean="0"/>
              <a:t>12/2/2024</a:t>
            </a:fld>
            <a:endParaRPr lang="en-US"/>
          </a:p>
        </p:txBody>
      </p:sp>
      <p:sp>
        <p:nvSpPr>
          <p:cNvPr id="5" name="Footer Placeholder 4">
            <a:extLst>
              <a:ext uri="{FF2B5EF4-FFF2-40B4-BE49-F238E27FC236}">
                <a16:creationId xmlns:a16="http://schemas.microsoft.com/office/drawing/2014/main" id="{9E404626-DF62-F623-4339-5A6EF71CB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31FA0-A08E-6302-3C58-BAA042CA849E}"/>
              </a:ext>
            </a:extLst>
          </p:cNvPr>
          <p:cNvSpPr>
            <a:spLocks noGrp="1"/>
          </p:cNvSpPr>
          <p:nvPr>
            <p:ph type="sldNum" sz="quarter" idx="12"/>
          </p:nvPr>
        </p:nvSpPr>
        <p:spPr/>
        <p:txBody>
          <a:bodyPr/>
          <a:lstStyle/>
          <a:p>
            <a:fld id="{C97A06E2-0D3F-4084-B604-A420E1FE6E4E}" type="slidenum">
              <a:rPr lang="en-US" smtClean="0"/>
              <a:t>‹#›</a:t>
            </a:fld>
            <a:endParaRPr lang="en-US"/>
          </a:p>
        </p:txBody>
      </p:sp>
    </p:spTree>
    <p:extLst>
      <p:ext uri="{BB962C8B-B14F-4D97-AF65-F5344CB8AC3E}">
        <p14:creationId xmlns:p14="http://schemas.microsoft.com/office/powerpoint/2010/main" val="229496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9A15F3-0556-48CF-8408-9052F911E69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AD9D87D3-91BB-45EA-87EE-4B7B9C59A5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A5F593B-C969-425F-886B-AB20EA27E4BD}"/>
              </a:ext>
            </a:extLst>
          </p:cNvPr>
          <p:cNvSpPr>
            <a:spLocks noGrp="1"/>
          </p:cNvSpPr>
          <p:nvPr>
            <p:ph type="dt" sz="half" idx="10"/>
          </p:nvPr>
        </p:nvSpPr>
        <p:spPr/>
        <p:txBody>
          <a:bodyPr/>
          <a:lstStyle/>
          <a:p>
            <a:fld id="{939BC99A-1837-400D-8EE5-7BF601AD0C86}" type="datetimeFigureOut">
              <a:rPr lang="es-MX" smtClean="0"/>
              <a:t>02/12/2024</a:t>
            </a:fld>
            <a:endParaRPr lang="es-MX"/>
          </a:p>
        </p:txBody>
      </p:sp>
      <p:sp>
        <p:nvSpPr>
          <p:cNvPr id="5" name="Marcador de pie de página 4">
            <a:extLst>
              <a:ext uri="{FF2B5EF4-FFF2-40B4-BE49-F238E27FC236}">
                <a16:creationId xmlns:a16="http://schemas.microsoft.com/office/drawing/2014/main" id="{F9708BA6-7C21-4318-AD9A-6A755299BA3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92701FC-009E-4D84-B967-12329E66E9DD}"/>
              </a:ext>
            </a:extLst>
          </p:cNvPr>
          <p:cNvSpPr>
            <a:spLocks noGrp="1"/>
          </p:cNvSpPr>
          <p:nvPr>
            <p:ph type="sldNum" sz="quarter" idx="12"/>
          </p:nvPr>
        </p:nvSpPr>
        <p:spPr/>
        <p:txBody>
          <a:bodyPr/>
          <a:lstStyle/>
          <a:p>
            <a:fld id="{887502D8-328C-4799-A0D6-A48E677630C7}" type="slidenum">
              <a:rPr lang="es-MX" smtClean="0"/>
              <a:t>‹#›</a:t>
            </a:fld>
            <a:endParaRPr lang="es-MX"/>
          </a:p>
        </p:txBody>
      </p:sp>
    </p:spTree>
    <p:extLst>
      <p:ext uri="{BB962C8B-B14F-4D97-AF65-F5344CB8AC3E}">
        <p14:creationId xmlns:p14="http://schemas.microsoft.com/office/powerpoint/2010/main" val="992999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45B08B-CE87-4419-8068-CEDB4EF241F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1235959-0081-4933-85C9-6766C282ED5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0BC938D-E515-4E16-B052-C0B33CDC834F}"/>
              </a:ext>
            </a:extLst>
          </p:cNvPr>
          <p:cNvSpPr>
            <a:spLocks noGrp="1"/>
          </p:cNvSpPr>
          <p:nvPr>
            <p:ph type="dt" sz="half" idx="10"/>
          </p:nvPr>
        </p:nvSpPr>
        <p:spPr/>
        <p:txBody>
          <a:bodyPr/>
          <a:lstStyle/>
          <a:p>
            <a:fld id="{939BC99A-1837-400D-8EE5-7BF601AD0C86}" type="datetimeFigureOut">
              <a:rPr lang="es-MX" smtClean="0"/>
              <a:t>02/12/2024</a:t>
            </a:fld>
            <a:endParaRPr lang="es-MX"/>
          </a:p>
        </p:txBody>
      </p:sp>
      <p:sp>
        <p:nvSpPr>
          <p:cNvPr id="5" name="Marcador de pie de página 4">
            <a:extLst>
              <a:ext uri="{FF2B5EF4-FFF2-40B4-BE49-F238E27FC236}">
                <a16:creationId xmlns:a16="http://schemas.microsoft.com/office/drawing/2014/main" id="{67B4967E-4FD0-48D7-B3D8-21E0CF59555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A941D3B-4341-461C-9920-1518EEC5D145}"/>
              </a:ext>
            </a:extLst>
          </p:cNvPr>
          <p:cNvSpPr>
            <a:spLocks noGrp="1"/>
          </p:cNvSpPr>
          <p:nvPr>
            <p:ph type="sldNum" sz="quarter" idx="12"/>
          </p:nvPr>
        </p:nvSpPr>
        <p:spPr/>
        <p:txBody>
          <a:bodyPr/>
          <a:lstStyle/>
          <a:p>
            <a:fld id="{887502D8-328C-4799-A0D6-A48E677630C7}" type="slidenum">
              <a:rPr lang="es-MX" smtClean="0"/>
              <a:t>‹#›</a:t>
            </a:fld>
            <a:endParaRPr lang="es-MX"/>
          </a:p>
        </p:txBody>
      </p:sp>
    </p:spTree>
    <p:extLst>
      <p:ext uri="{BB962C8B-B14F-4D97-AF65-F5344CB8AC3E}">
        <p14:creationId xmlns:p14="http://schemas.microsoft.com/office/powerpoint/2010/main" val="2601778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E3FD0-9B1A-42BD-85ED-F47BC3FF3B8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E69DB7D-6D9C-4A66-BDD7-7BCE93532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6F649F3-3F00-4833-8F46-9B6C4A4D7165}"/>
              </a:ext>
            </a:extLst>
          </p:cNvPr>
          <p:cNvSpPr>
            <a:spLocks noGrp="1"/>
          </p:cNvSpPr>
          <p:nvPr>
            <p:ph type="dt" sz="half" idx="10"/>
          </p:nvPr>
        </p:nvSpPr>
        <p:spPr/>
        <p:txBody>
          <a:bodyPr/>
          <a:lstStyle/>
          <a:p>
            <a:fld id="{939BC99A-1837-400D-8EE5-7BF601AD0C86}" type="datetimeFigureOut">
              <a:rPr lang="es-MX" smtClean="0"/>
              <a:t>02/12/2024</a:t>
            </a:fld>
            <a:endParaRPr lang="es-MX"/>
          </a:p>
        </p:txBody>
      </p:sp>
      <p:sp>
        <p:nvSpPr>
          <p:cNvPr id="5" name="Marcador de pie de página 4">
            <a:extLst>
              <a:ext uri="{FF2B5EF4-FFF2-40B4-BE49-F238E27FC236}">
                <a16:creationId xmlns:a16="http://schemas.microsoft.com/office/drawing/2014/main" id="{2EE75E32-B169-4F73-B402-56C1CF65DD7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DE98198-77A5-45FD-8E75-0EF91D50A0B8}"/>
              </a:ext>
            </a:extLst>
          </p:cNvPr>
          <p:cNvSpPr>
            <a:spLocks noGrp="1"/>
          </p:cNvSpPr>
          <p:nvPr>
            <p:ph type="sldNum" sz="quarter" idx="12"/>
          </p:nvPr>
        </p:nvSpPr>
        <p:spPr/>
        <p:txBody>
          <a:bodyPr/>
          <a:lstStyle/>
          <a:p>
            <a:fld id="{887502D8-328C-4799-A0D6-A48E677630C7}" type="slidenum">
              <a:rPr lang="es-MX" smtClean="0"/>
              <a:t>‹#›</a:t>
            </a:fld>
            <a:endParaRPr lang="es-MX"/>
          </a:p>
        </p:txBody>
      </p:sp>
    </p:spTree>
    <p:extLst>
      <p:ext uri="{BB962C8B-B14F-4D97-AF65-F5344CB8AC3E}">
        <p14:creationId xmlns:p14="http://schemas.microsoft.com/office/powerpoint/2010/main" val="2917168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7FCE1-6A6B-45A6-8EE4-B57D69B83AD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DDC659A-637D-4E9E-8355-3EBD6B35121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B1962B1-BE96-4E1E-A853-FA593CDCEBA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2244C15-A5B3-4D7C-B615-61A7B4F4ADFD}"/>
              </a:ext>
            </a:extLst>
          </p:cNvPr>
          <p:cNvSpPr>
            <a:spLocks noGrp="1"/>
          </p:cNvSpPr>
          <p:nvPr>
            <p:ph type="dt" sz="half" idx="10"/>
          </p:nvPr>
        </p:nvSpPr>
        <p:spPr/>
        <p:txBody>
          <a:bodyPr/>
          <a:lstStyle/>
          <a:p>
            <a:fld id="{939BC99A-1837-400D-8EE5-7BF601AD0C86}" type="datetimeFigureOut">
              <a:rPr lang="es-MX" smtClean="0"/>
              <a:t>02/12/2024</a:t>
            </a:fld>
            <a:endParaRPr lang="es-MX"/>
          </a:p>
        </p:txBody>
      </p:sp>
      <p:sp>
        <p:nvSpPr>
          <p:cNvPr id="6" name="Marcador de pie de página 5">
            <a:extLst>
              <a:ext uri="{FF2B5EF4-FFF2-40B4-BE49-F238E27FC236}">
                <a16:creationId xmlns:a16="http://schemas.microsoft.com/office/drawing/2014/main" id="{A2F2DF87-EB0D-4D13-A303-585ACBA5AA7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E299763-0010-4AC6-AF76-319B6FB75EF5}"/>
              </a:ext>
            </a:extLst>
          </p:cNvPr>
          <p:cNvSpPr>
            <a:spLocks noGrp="1"/>
          </p:cNvSpPr>
          <p:nvPr>
            <p:ph type="sldNum" sz="quarter" idx="12"/>
          </p:nvPr>
        </p:nvSpPr>
        <p:spPr/>
        <p:txBody>
          <a:bodyPr/>
          <a:lstStyle/>
          <a:p>
            <a:fld id="{887502D8-328C-4799-A0D6-A48E677630C7}" type="slidenum">
              <a:rPr lang="es-MX" smtClean="0"/>
              <a:t>‹#›</a:t>
            </a:fld>
            <a:endParaRPr lang="es-MX"/>
          </a:p>
        </p:txBody>
      </p:sp>
    </p:spTree>
    <p:extLst>
      <p:ext uri="{BB962C8B-B14F-4D97-AF65-F5344CB8AC3E}">
        <p14:creationId xmlns:p14="http://schemas.microsoft.com/office/powerpoint/2010/main" val="115194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206B92-E12D-4D0B-9082-30831021CE3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7874EC-B9C2-4D2D-AD1F-BE1C33890F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5D3341A-BCBC-4374-911C-FA5D3C2752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63ADC9E-DA0C-4874-9852-1695B72677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0B5E9A5-AD48-4B7B-9C08-15E1100BE20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4AD5BA4-81E0-4722-98E8-679012C1EA83}"/>
              </a:ext>
            </a:extLst>
          </p:cNvPr>
          <p:cNvSpPr>
            <a:spLocks noGrp="1"/>
          </p:cNvSpPr>
          <p:nvPr>
            <p:ph type="dt" sz="half" idx="10"/>
          </p:nvPr>
        </p:nvSpPr>
        <p:spPr/>
        <p:txBody>
          <a:bodyPr/>
          <a:lstStyle/>
          <a:p>
            <a:fld id="{939BC99A-1837-400D-8EE5-7BF601AD0C86}" type="datetimeFigureOut">
              <a:rPr lang="es-MX" smtClean="0"/>
              <a:t>02/12/2024</a:t>
            </a:fld>
            <a:endParaRPr lang="es-MX"/>
          </a:p>
        </p:txBody>
      </p:sp>
      <p:sp>
        <p:nvSpPr>
          <p:cNvPr id="8" name="Marcador de pie de página 7">
            <a:extLst>
              <a:ext uri="{FF2B5EF4-FFF2-40B4-BE49-F238E27FC236}">
                <a16:creationId xmlns:a16="http://schemas.microsoft.com/office/drawing/2014/main" id="{63545383-3C3D-4B45-BB62-83CE7CE7F34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E6F85FB-EAF4-482C-8A00-D530EA375EC8}"/>
              </a:ext>
            </a:extLst>
          </p:cNvPr>
          <p:cNvSpPr>
            <a:spLocks noGrp="1"/>
          </p:cNvSpPr>
          <p:nvPr>
            <p:ph type="sldNum" sz="quarter" idx="12"/>
          </p:nvPr>
        </p:nvSpPr>
        <p:spPr/>
        <p:txBody>
          <a:bodyPr/>
          <a:lstStyle/>
          <a:p>
            <a:fld id="{887502D8-328C-4799-A0D6-A48E677630C7}" type="slidenum">
              <a:rPr lang="es-MX" smtClean="0"/>
              <a:t>‹#›</a:t>
            </a:fld>
            <a:endParaRPr lang="es-MX"/>
          </a:p>
        </p:txBody>
      </p:sp>
    </p:spTree>
    <p:extLst>
      <p:ext uri="{BB962C8B-B14F-4D97-AF65-F5344CB8AC3E}">
        <p14:creationId xmlns:p14="http://schemas.microsoft.com/office/powerpoint/2010/main" val="2048818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5C478-0203-4593-9C7B-21F5C8ED4C9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8C00AA5-BD31-4FB5-9CAC-F8EE051744B3}"/>
              </a:ext>
            </a:extLst>
          </p:cNvPr>
          <p:cNvSpPr>
            <a:spLocks noGrp="1"/>
          </p:cNvSpPr>
          <p:nvPr>
            <p:ph type="dt" sz="half" idx="10"/>
          </p:nvPr>
        </p:nvSpPr>
        <p:spPr/>
        <p:txBody>
          <a:bodyPr/>
          <a:lstStyle/>
          <a:p>
            <a:fld id="{939BC99A-1837-400D-8EE5-7BF601AD0C86}" type="datetimeFigureOut">
              <a:rPr lang="es-MX" smtClean="0"/>
              <a:t>02/12/2024</a:t>
            </a:fld>
            <a:endParaRPr lang="es-MX"/>
          </a:p>
        </p:txBody>
      </p:sp>
      <p:sp>
        <p:nvSpPr>
          <p:cNvPr id="4" name="Marcador de pie de página 3">
            <a:extLst>
              <a:ext uri="{FF2B5EF4-FFF2-40B4-BE49-F238E27FC236}">
                <a16:creationId xmlns:a16="http://schemas.microsoft.com/office/drawing/2014/main" id="{57B53D55-2FE5-4756-B501-5E769BB6B35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928B364-4B6B-45EE-BE02-4CF1613A6A3F}"/>
              </a:ext>
            </a:extLst>
          </p:cNvPr>
          <p:cNvSpPr>
            <a:spLocks noGrp="1"/>
          </p:cNvSpPr>
          <p:nvPr>
            <p:ph type="sldNum" sz="quarter" idx="12"/>
          </p:nvPr>
        </p:nvSpPr>
        <p:spPr/>
        <p:txBody>
          <a:bodyPr/>
          <a:lstStyle/>
          <a:p>
            <a:fld id="{887502D8-328C-4799-A0D6-A48E677630C7}" type="slidenum">
              <a:rPr lang="es-MX" smtClean="0"/>
              <a:t>‹#›</a:t>
            </a:fld>
            <a:endParaRPr lang="es-MX"/>
          </a:p>
        </p:txBody>
      </p:sp>
    </p:spTree>
    <p:extLst>
      <p:ext uri="{BB962C8B-B14F-4D97-AF65-F5344CB8AC3E}">
        <p14:creationId xmlns:p14="http://schemas.microsoft.com/office/powerpoint/2010/main" val="1576550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B8D8-7706-49F9-8891-CAAAAE51F126}"/>
              </a:ext>
            </a:extLst>
          </p:cNvPr>
          <p:cNvSpPr>
            <a:spLocks noGrp="1"/>
          </p:cNvSpPr>
          <p:nvPr>
            <p:ph type="dt" sz="half" idx="10"/>
          </p:nvPr>
        </p:nvSpPr>
        <p:spPr/>
        <p:txBody>
          <a:bodyPr/>
          <a:lstStyle/>
          <a:p>
            <a:fld id="{939BC99A-1837-400D-8EE5-7BF601AD0C86}" type="datetimeFigureOut">
              <a:rPr lang="es-MX" smtClean="0"/>
              <a:t>02/12/2024</a:t>
            </a:fld>
            <a:endParaRPr lang="es-MX"/>
          </a:p>
        </p:txBody>
      </p:sp>
      <p:sp>
        <p:nvSpPr>
          <p:cNvPr id="3" name="Marcador de pie de página 2">
            <a:extLst>
              <a:ext uri="{FF2B5EF4-FFF2-40B4-BE49-F238E27FC236}">
                <a16:creationId xmlns:a16="http://schemas.microsoft.com/office/drawing/2014/main" id="{E3766C0F-B686-40A6-9991-9A3C1B56A8F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3ACEFA2-98A0-44AB-9F89-88377C94C667}"/>
              </a:ext>
            </a:extLst>
          </p:cNvPr>
          <p:cNvSpPr>
            <a:spLocks noGrp="1"/>
          </p:cNvSpPr>
          <p:nvPr>
            <p:ph type="sldNum" sz="quarter" idx="12"/>
          </p:nvPr>
        </p:nvSpPr>
        <p:spPr/>
        <p:txBody>
          <a:bodyPr/>
          <a:lstStyle/>
          <a:p>
            <a:fld id="{887502D8-328C-4799-A0D6-A48E677630C7}" type="slidenum">
              <a:rPr lang="es-MX" smtClean="0"/>
              <a:t>‹#›</a:t>
            </a:fld>
            <a:endParaRPr lang="es-MX"/>
          </a:p>
        </p:txBody>
      </p:sp>
    </p:spTree>
    <p:extLst>
      <p:ext uri="{BB962C8B-B14F-4D97-AF65-F5344CB8AC3E}">
        <p14:creationId xmlns:p14="http://schemas.microsoft.com/office/powerpoint/2010/main" val="2421451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E3B057-CCED-400D-B73D-754607219B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B63CAFD-AAC4-4429-BC1C-1A3649DE9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D23F022-56F3-42DA-9ABE-560672E02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46DBB94-94A7-42DE-B63A-59AEFA7C0382}"/>
              </a:ext>
            </a:extLst>
          </p:cNvPr>
          <p:cNvSpPr>
            <a:spLocks noGrp="1"/>
          </p:cNvSpPr>
          <p:nvPr>
            <p:ph type="dt" sz="half" idx="10"/>
          </p:nvPr>
        </p:nvSpPr>
        <p:spPr/>
        <p:txBody>
          <a:bodyPr/>
          <a:lstStyle/>
          <a:p>
            <a:fld id="{939BC99A-1837-400D-8EE5-7BF601AD0C86}" type="datetimeFigureOut">
              <a:rPr lang="es-MX" smtClean="0"/>
              <a:t>02/12/2024</a:t>
            </a:fld>
            <a:endParaRPr lang="es-MX"/>
          </a:p>
        </p:txBody>
      </p:sp>
      <p:sp>
        <p:nvSpPr>
          <p:cNvPr id="6" name="Marcador de pie de página 5">
            <a:extLst>
              <a:ext uri="{FF2B5EF4-FFF2-40B4-BE49-F238E27FC236}">
                <a16:creationId xmlns:a16="http://schemas.microsoft.com/office/drawing/2014/main" id="{FE8E801A-88C0-4A08-8B34-992D56A03B0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F16C404-4540-4D39-84C2-48260E7AFA86}"/>
              </a:ext>
            </a:extLst>
          </p:cNvPr>
          <p:cNvSpPr>
            <a:spLocks noGrp="1"/>
          </p:cNvSpPr>
          <p:nvPr>
            <p:ph type="sldNum" sz="quarter" idx="12"/>
          </p:nvPr>
        </p:nvSpPr>
        <p:spPr/>
        <p:txBody>
          <a:bodyPr/>
          <a:lstStyle/>
          <a:p>
            <a:fld id="{887502D8-328C-4799-A0D6-A48E677630C7}" type="slidenum">
              <a:rPr lang="es-MX" smtClean="0"/>
              <a:t>‹#›</a:t>
            </a:fld>
            <a:endParaRPr lang="es-MX"/>
          </a:p>
        </p:txBody>
      </p:sp>
    </p:spTree>
    <p:extLst>
      <p:ext uri="{BB962C8B-B14F-4D97-AF65-F5344CB8AC3E}">
        <p14:creationId xmlns:p14="http://schemas.microsoft.com/office/powerpoint/2010/main" val="68517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B4DA-8F5B-EEB3-758A-DF032CAC7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2D48CD-7E7D-D6FD-56B1-56A30F0184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20DC9-6994-8462-697A-B5B85DA77C95}"/>
              </a:ext>
            </a:extLst>
          </p:cNvPr>
          <p:cNvSpPr>
            <a:spLocks noGrp="1"/>
          </p:cNvSpPr>
          <p:nvPr>
            <p:ph type="dt" sz="half" idx="10"/>
          </p:nvPr>
        </p:nvSpPr>
        <p:spPr/>
        <p:txBody>
          <a:bodyPr/>
          <a:lstStyle/>
          <a:p>
            <a:fld id="{54CEA781-9A58-428F-B4BB-92BDC34640F9}" type="datetimeFigureOut">
              <a:rPr lang="en-US" smtClean="0"/>
              <a:t>12/2/2024</a:t>
            </a:fld>
            <a:endParaRPr lang="en-US"/>
          </a:p>
        </p:txBody>
      </p:sp>
      <p:sp>
        <p:nvSpPr>
          <p:cNvPr id="5" name="Footer Placeholder 4">
            <a:extLst>
              <a:ext uri="{FF2B5EF4-FFF2-40B4-BE49-F238E27FC236}">
                <a16:creationId xmlns:a16="http://schemas.microsoft.com/office/drawing/2014/main" id="{E3C7E38F-5743-7654-7013-D2DE7F9DB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F09CD-5639-0B2D-7EB2-EA18497A44F3}"/>
              </a:ext>
            </a:extLst>
          </p:cNvPr>
          <p:cNvSpPr>
            <a:spLocks noGrp="1"/>
          </p:cNvSpPr>
          <p:nvPr>
            <p:ph type="sldNum" sz="quarter" idx="12"/>
          </p:nvPr>
        </p:nvSpPr>
        <p:spPr/>
        <p:txBody>
          <a:bodyPr/>
          <a:lstStyle/>
          <a:p>
            <a:fld id="{C97A06E2-0D3F-4084-B604-A420E1FE6E4E}" type="slidenum">
              <a:rPr lang="en-US" smtClean="0"/>
              <a:t>‹#›</a:t>
            </a:fld>
            <a:endParaRPr lang="en-US"/>
          </a:p>
        </p:txBody>
      </p:sp>
    </p:spTree>
    <p:extLst>
      <p:ext uri="{BB962C8B-B14F-4D97-AF65-F5344CB8AC3E}">
        <p14:creationId xmlns:p14="http://schemas.microsoft.com/office/powerpoint/2010/main" val="160883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4442F9-6CB2-4099-99E4-C9F969EABD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C290FEB5-6E54-458E-A593-96476A9241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AE84D50-997C-49C6-B948-D5E8C82E4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6C021A-4E23-45B5-8E13-F5B5AB1B03F9}"/>
              </a:ext>
            </a:extLst>
          </p:cNvPr>
          <p:cNvSpPr>
            <a:spLocks noGrp="1"/>
          </p:cNvSpPr>
          <p:nvPr>
            <p:ph type="dt" sz="half" idx="10"/>
          </p:nvPr>
        </p:nvSpPr>
        <p:spPr/>
        <p:txBody>
          <a:bodyPr/>
          <a:lstStyle/>
          <a:p>
            <a:fld id="{939BC99A-1837-400D-8EE5-7BF601AD0C86}" type="datetimeFigureOut">
              <a:rPr lang="es-MX" smtClean="0"/>
              <a:t>02/12/2024</a:t>
            </a:fld>
            <a:endParaRPr lang="es-MX"/>
          </a:p>
        </p:txBody>
      </p:sp>
      <p:sp>
        <p:nvSpPr>
          <p:cNvPr id="6" name="Marcador de pie de página 5">
            <a:extLst>
              <a:ext uri="{FF2B5EF4-FFF2-40B4-BE49-F238E27FC236}">
                <a16:creationId xmlns:a16="http://schemas.microsoft.com/office/drawing/2014/main" id="{A219B3AB-AC50-4E7F-83DA-28DE6DB3E05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B59F196-1B35-4C4C-9B9A-CE692E9C1BC7}"/>
              </a:ext>
            </a:extLst>
          </p:cNvPr>
          <p:cNvSpPr>
            <a:spLocks noGrp="1"/>
          </p:cNvSpPr>
          <p:nvPr>
            <p:ph type="sldNum" sz="quarter" idx="12"/>
          </p:nvPr>
        </p:nvSpPr>
        <p:spPr/>
        <p:txBody>
          <a:bodyPr/>
          <a:lstStyle/>
          <a:p>
            <a:fld id="{887502D8-328C-4799-A0D6-A48E677630C7}" type="slidenum">
              <a:rPr lang="es-MX" smtClean="0"/>
              <a:t>‹#›</a:t>
            </a:fld>
            <a:endParaRPr lang="es-MX"/>
          </a:p>
        </p:txBody>
      </p:sp>
    </p:spTree>
    <p:extLst>
      <p:ext uri="{BB962C8B-B14F-4D97-AF65-F5344CB8AC3E}">
        <p14:creationId xmlns:p14="http://schemas.microsoft.com/office/powerpoint/2010/main" val="1199112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DD05A-E8FA-4D32-9D29-70E264CA195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04B2F2C-9EF1-4C15-8FA3-63112E65C29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C694001-8A27-4AFB-B4D2-FEB1F9ABE14D}"/>
              </a:ext>
            </a:extLst>
          </p:cNvPr>
          <p:cNvSpPr>
            <a:spLocks noGrp="1"/>
          </p:cNvSpPr>
          <p:nvPr>
            <p:ph type="dt" sz="half" idx="10"/>
          </p:nvPr>
        </p:nvSpPr>
        <p:spPr/>
        <p:txBody>
          <a:bodyPr/>
          <a:lstStyle/>
          <a:p>
            <a:fld id="{939BC99A-1837-400D-8EE5-7BF601AD0C86}" type="datetimeFigureOut">
              <a:rPr lang="es-MX" smtClean="0"/>
              <a:t>02/12/2024</a:t>
            </a:fld>
            <a:endParaRPr lang="es-MX"/>
          </a:p>
        </p:txBody>
      </p:sp>
      <p:sp>
        <p:nvSpPr>
          <p:cNvPr id="5" name="Marcador de pie de página 4">
            <a:extLst>
              <a:ext uri="{FF2B5EF4-FFF2-40B4-BE49-F238E27FC236}">
                <a16:creationId xmlns:a16="http://schemas.microsoft.com/office/drawing/2014/main" id="{7F750176-B08F-40EB-8F9A-F6CF03E70CD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319CDBB-EBFA-4EC9-8128-D7FF2F792672}"/>
              </a:ext>
            </a:extLst>
          </p:cNvPr>
          <p:cNvSpPr>
            <a:spLocks noGrp="1"/>
          </p:cNvSpPr>
          <p:nvPr>
            <p:ph type="sldNum" sz="quarter" idx="12"/>
          </p:nvPr>
        </p:nvSpPr>
        <p:spPr/>
        <p:txBody>
          <a:bodyPr/>
          <a:lstStyle/>
          <a:p>
            <a:fld id="{887502D8-328C-4799-A0D6-A48E677630C7}" type="slidenum">
              <a:rPr lang="es-MX" smtClean="0"/>
              <a:t>‹#›</a:t>
            </a:fld>
            <a:endParaRPr lang="es-MX"/>
          </a:p>
        </p:txBody>
      </p:sp>
    </p:spTree>
    <p:extLst>
      <p:ext uri="{BB962C8B-B14F-4D97-AF65-F5344CB8AC3E}">
        <p14:creationId xmlns:p14="http://schemas.microsoft.com/office/powerpoint/2010/main" val="4105548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6B989E6-D1F6-4E94-9ED0-20839F6BCCA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359FFBA-835D-46A8-98E2-B8FC8BEB76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3933219-7056-483A-A6BC-07EE9B92FB7A}"/>
              </a:ext>
            </a:extLst>
          </p:cNvPr>
          <p:cNvSpPr>
            <a:spLocks noGrp="1"/>
          </p:cNvSpPr>
          <p:nvPr>
            <p:ph type="dt" sz="half" idx="10"/>
          </p:nvPr>
        </p:nvSpPr>
        <p:spPr/>
        <p:txBody>
          <a:bodyPr/>
          <a:lstStyle/>
          <a:p>
            <a:fld id="{939BC99A-1837-400D-8EE5-7BF601AD0C86}" type="datetimeFigureOut">
              <a:rPr lang="es-MX" smtClean="0"/>
              <a:t>02/12/2024</a:t>
            </a:fld>
            <a:endParaRPr lang="es-MX"/>
          </a:p>
        </p:txBody>
      </p:sp>
      <p:sp>
        <p:nvSpPr>
          <p:cNvPr id="5" name="Marcador de pie de página 4">
            <a:extLst>
              <a:ext uri="{FF2B5EF4-FFF2-40B4-BE49-F238E27FC236}">
                <a16:creationId xmlns:a16="http://schemas.microsoft.com/office/drawing/2014/main" id="{FDFB91B6-7D74-4A44-BBC5-AD155A5BD29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0855BF9-4E40-495E-BBCA-C639221C4057}"/>
              </a:ext>
            </a:extLst>
          </p:cNvPr>
          <p:cNvSpPr>
            <a:spLocks noGrp="1"/>
          </p:cNvSpPr>
          <p:nvPr>
            <p:ph type="sldNum" sz="quarter" idx="12"/>
          </p:nvPr>
        </p:nvSpPr>
        <p:spPr/>
        <p:txBody>
          <a:bodyPr/>
          <a:lstStyle/>
          <a:p>
            <a:fld id="{887502D8-328C-4799-A0D6-A48E677630C7}" type="slidenum">
              <a:rPr lang="es-MX" smtClean="0"/>
              <a:t>‹#›</a:t>
            </a:fld>
            <a:endParaRPr lang="es-MX"/>
          </a:p>
        </p:txBody>
      </p:sp>
    </p:spTree>
    <p:extLst>
      <p:ext uri="{BB962C8B-B14F-4D97-AF65-F5344CB8AC3E}">
        <p14:creationId xmlns:p14="http://schemas.microsoft.com/office/powerpoint/2010/main" val="386304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3B27-6A36-2453-F64F-B8307794CE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4656A-2CCE-40DF-4CFA-677BA5F7F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0835C0-51BF-0749-58E8-36627004E2BB}"/>
              </a:ext>
            </a:extLst>
          </p:cNvPr>
          <p:cNvSpPr>
            <a:spLocks noGrp="1"/>
          </p:cNvSpPr>
          <p:nvPr>
            <p:ph type="dt" sz="half" idx="10"/>
          </p:nvPr>
        </p:nvSpPr>
        <p:spPr/>
        <p:txBody>
          <a:bodyPr/>
          <a:lstStyle/>
          <a:p>
            <a:fld id="{54CEA781-9A58-428F-B4BB-92BDC34640F9}" type="datetimeFigureOut">
              <a:rPr lang="en-US" smtClean="0"/>
              <a:t>12/2/2024</a:t>
            </a:fld>
            <a:endParaRPr lang="en-US"/>
          </a:p>
        </p:txBody>
      </p:sp>
      <p:sp>
        <p:nvSpPr>
          <p:cNvPr id="5" name="Footer Placeholder 4">
            <a:extLst>
              <a:ext uri="{FF2B5EF4-FFF2-40B4-BE49-F238E27FC236}">
                <a16:creationId xmlns:a16="http://schemas.microsoft.com/office/drawing/2014/main" id="{5588D9DF-A290-7BEE-E28A-E318AA5F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866D9-93EB-F799-D714-831CE6A34EB1}"/>
              </a:ext>
            </a:extLst>
          </p:cNvPr>
          <p:cNvSpPr>
            <a:spLocks noGrp="1"/>
          </p:cNvSpPr>
          <p:nvPr>
            <p:ph type="sldNum" sz="quarter" idx="12"/>
          </p:nvPr>
        </p:nvSpPr>
        <p:spPr/>
        <p:txBody>
          <a:bodyPr/>
          <a:lstStyle/>
          <a:p>
            <a:fld id="{C97A06E2-0D3F-4084-B604-A420E1FE6E4E}" type="slidenum">
              <a:rPr lang="en-US" smtClean="0"/>
              <a:t>‹#›</a:t>
            </a:fld>
            <a:endParaRPr lang="en-US"/>
          </a:p>
        </p:txBody>
      </p:sp>
    </p:spTree>
    <p:extLst>
      <p:ext uri="{BB962C8B-B14F-4D97-AF65-F5344CB8AC3E}">
        <p14:creationId xmlns:p14="http://schemas.microsoft.com/office/powerpoint/2010/main" val="235481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45DD-381D-AD82-795B-279700C12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22818-95E6-33C2-E343-F80D5B7FCA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53EB45-1770-5273-2ED6-9A476FC893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93FEF5-F373-B698-0B48-4A339797A2A7}"/>
              </a:ext>
            </a:extLst>
          </p:cNvPr>
          <p:cNvSpPr>
            <a:spLocks noGrp="1"/>
          </p:cNvSpPr>
          <p:nvPr>
            <p:ph type="dt" sz="half" idx="10"/>
          </p:nvPr>
        </p:nvSpPr>
        <p:spPr/>
        <p:txBody>
          <a:bodyPr/>
          <a:lstStyle/>
          <a:p>
            <a:fld id="{54CEA781-9A58-428F-B4BB-92BDC34640F9}" type="datetimeFigureOut">
              <a:rPr lang="en-US" smtClean="0"/>
              <a:t>12/2/2024</a:t>
            </a:fld>
            <a:endParaRPr lang="en-US"/>
          </a:p>
        </p:txBody>
      </p:sp>
      <p:sp>
        <p:nvSpPr>
          <p:cNvPr id="6" name="Footer Placeholder 5">
            <a:extLst>
              <a:ext uri="{FF2B5EF4-FFF2-40B4-BE49-F238E27FC236}">
                <a16:creationId xmlns:a16="http://schemas.microsoft.com/office/drawing/2014/main" id="{6864679C-1DE6-D1B3-185D-30E477A98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ECB6-0909-A5C8-3D77-FC6D6947AD92}"/>
              </a:ext>
            </a:extLst>
          </p:cNvPr>
          <p:cNvSpPr>
            <a:spLocks noGrp="1"/>
          </p:cNvSpPr>
          <p:nvPr>
            <p:ph type="sldNum" sz="quarter" idx="12"/>
          </p:nvPr>
        </p:nvSpPr>
        <p:spPr/>
        <p:txBody>
          <a:bodyPr/>
          <a:lstStyle/>
          <a:p>
            <a:fld id="{C97A06E2-0D3F-4084-B604-A420E1FE6E4E}" type="slidenum">
              <a:rPr lang="en-US" smtClean="0"/>
              <a:t>‹#›</a:t>
            </a:fld>
            <a:endParaRPr lang="en-US"/>
          </a:p>
        </p:txBody>
      </p:sp>
    </p:spTree>
    <p:extLst>
      <p:ext uri="{BB962C8B-B14F-4D97-AF65-F5344CB8AC3E}">
        <p14:creationId xmlns:p14="http://schemas.microsoft.com/office/powerpoint/2010/main" val="274912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C07F-8B85-B7E1-7A89-A1F83EEB45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58B571-AD1A-A08A-B32C-74577F34C8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7A9B48-DC2E-DB94-4BAE-70F49F2938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135FE4-E387-23BF-D53B-9693175FA1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54E1EA-4A45-C12F-6242-71ED9C9856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AF2074-8208-5900-7328-6DD080FD616F}"/>
              </a:ext>
            </a:extLst>
          </p:cNvPr>
          <p:cNvSpPr>
            <a:spLocks noGrp="1"/>
          </p:cNvSpPr>
          <p:nvPr>
            <p:ph type="dt" sz="half" idx="10"/>
          </p:nvPr>
        </p:nvSpPr>
        <p:spPr/>
        <p:txBody>
          <a:bodyPr/>
          <a:lstStyle/>
          <a:p>
            <a:fld id="{54CEA781-9A58-428F-B4BB-92BDC34640F9}" type="datetimeFigureOut">
              <a:rPr lang="en-US" smtClean="0"/>
              <a:t>12/2/2024</a:t>
            </a:fld>
            <a:endParaRPr lang="en-US"/>
          </a:p>
        </p:txBody>
      </p:sp>
      <p:sp>
        <p:nvSpPr>
          <p:cNvPr id="8" name="Footer Placeholder 7">
            <a:extLst>
              <a:ext uri="{FF2B5EF4-FFF2-40B4-BE49-F238E27FC236}">
                <a16:creationId xmlns:a16="http://schemas.microsoft.com/office/drawing/2014/main" id="{658ECD3B-4345-8790-1637-26588A451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CE907A-165F-FE12-5599-4889CCA655A2}"/>
              </a:ext>
            </a:extLst>
          </p:cNvPr>
          <p:cNvSpPr>
            <a:spLocks noGrp="1"/>
          </p:cNvSpPr>
          <p:nvPr>
            <p:ph type="sldNum" sz="quarter" idx="12"/>
          </p:nvPr>
        </p:nvSpPr>
        <p:spPr/>
        <p:txBody>
          <a:bodyPr/>
          <a:lstStyle/>
          <a:p>
            <a:fld id="{C97A06E2-0D3F-4084-B604-A420E1FE6E4E}" type="slidenum">
              <a:rPr lang="en-US" smtClean="0"/>
              <a:t>‹#›</a:t>
            </a:fld>
            <a:endParaRPr lang="en-US"/>
          </a:p>
        </p:txBody>
      </p:sp>
    </p:spTree>
    <p:extLst>
      <p:ext uri="{BB962C8B-B14F-4D97-AF65-F5344CB8AC3E}">
        <p14:creationId xmlns:p14="http://schemas.microsoft.com/office/powerpoint/2010/main" val="423741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4309-E94C-2C0F-932F-6D5443435A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441F40-F673-222B-6AF0-13E061C7617A}"/>
              </a:ext>
            </a:extLst>
          </p:cNvPr>
          <p:cNvSpPr>
            <a:spLocks noGrp="1"/>
          </p:cNvSpPr>
          <p:nvPr>
            <p:ph type="dt" sz="half" idx="10"/>
          </p:nvPr>
        </p:nvSpPr>
        <p:spPr/>
        <p:txBody>
          <a:bodyPr/>
          <a:lstStyle/>
          <a:p>
            <a:fld id="{54CEA781-9A58-428F-B4BB-92BDC34640F9}" type="datetimeFigureOut">
              <a:rPr lang="en-US" smtClean="0"/>
              <a:t>12/2/2024</a:t>
            </a:fld>
            <a:endParaRPr lang="en-US"/>
          </a:p>
        </p:txBody>
      </p:sp>
      <p:sp>
        <p:nvSpPr>
          <p:cNvPr id="4" name="Footer Placeholder 3">
            <a:extLst>
              <a:ext uri="{FF2B5EF4-FFF2-40B4-BE49-F238E27FC236}">
                <a16:creationId xmlns:a16="http://schemas.microsoft.com/office/drawing/2014/main" id="{F490645F-5FE8-1570-593E-57D8FD5B4C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00B37A-09B0-7892-E427-3CE12DBBD28C}"/>
              </a:ext>
            </a:extLst>
          </p:cNvPr>
          <p:cNvSpPr>
            <a:spLocks noGrp="1"/>
          </p:cNvSpPr>
          <p:nvPr>
            <p:ph type="sldNum" sz="quarter" idx="12"/>
          </p:nvPr>
        </p:nvSpPr>
        <p:spPr/>
        <p:txBody>
          <a:bodyPr/>
          <a:lstStyle/>
          <a:p>
            <a:fld id="{C97A06E2-0D3F-4084-B604-A420E1FE6E4E}" type="slidenum">
              <a:rPr lang="en-US" smtClean="0"/>
              <a:t>‹#›</a:t>
            </a:fld>
            <a:endParaRPr lang="en-US"/>
          </a:p>
        </p:txBody>
      </p:sp>
    </p:spTree>
    <p:extLst>
      <p:ext uri="{BB962C8B-B14F-4D97-AF65-F5344CB8AC3E}">
        <p14:creationId xmlns:p14="http://schemas.microsoft.com/office/powerpoint/2010/main" val="159440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3A21D-0E72-CEAC-0E52-196BAEB4C7EA}"/>
              </a:ext>
            </a:extLst>
          </p:cNvPr>
          <p:cNvSpPr>
            <a:spLocks noGrp="1"/>
          </p:cNvSpPr>
          <p:nvPr>
            <p:ph type="dt" sz="half" idx="10"/>
          </p:nvPr>
        </p:nvSpPr>
        <p:spPr/>
        <p:txBody>
          <a:bodyPr/>
          <a:lstStyle/>
          <a:p>
            <a:fld id="{54CEA781-9A58-428F-B4BB-92BDC34640F9}" type="datetimeFigureOut">
              <a:rPr lang="en-US" smtClean="0"/>
              <a:t>12/2/2024</a:t>
            </a:fld>
            <a:endParaRPr lang="en-US"/>
          </a:p>
        </p:txBody>
      </p:sp>
      <p:sp>
        <p:nvSpPr>
          <p:cNvPr id="3" name="Footer Placeholder 2">
            <a:extLst>
              <a:ext uri="{FF2B5EF4-FFF2-40B4-BE49-F238E27FC236}">
                <a16:creationId xmlns:a16="http://schemas.microsoft.com/office/drawing/2014/main" id="{04AC3D46-605C-E5B3-0CF8-AD18417F3C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14A78D-1D56-BBA8-13EC-846201B0699C}"/>
              </a:ext>
            </a:extLst>
          </p:cNvPr>
          <p:cNvSpPr>
            <a:spLocks noGrp="1"/>
          </p:cNvSpPr>
          <p:nvPr>
            <p:ph type="sldNum" sz="quarter" idx="12"/>
          </p:nvPr>
        </p:nvSpPr>
        <p:spPr/>
        <p:txBody>
          <a:bodyPr/>
          <a:lstStyle/>
          <a:p>
            <a:fld id="{C97A06E2-0D3F-4084-B604-A420E1FE6E4E}" type="slidenum">
              <a:rPr lang="en-US" smtClean="0"/>
              <a:t>‹#›</a:t>
            </a:fld>
            <a:endParaRPr lang="en-US"/>
          </a:p>
        </p:txBody>
      </p:sp>
    </p:spTree>
    <p:extLst>
      <p:ext uri="{BB962C8B-B14F-4D97-AF65-F5344CB8AC3E}">
        <p14:creationId xmlns:p14="http://schemas.microsoft.com/office/powerpoint/2010/main" val="321853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8E24-E27A-4F6D-5A1F-AFB5446EF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9B519B-15FC-1F77-5BBA-ECDDC8B39C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86B9D2-28D7-6445-2441-132B2A636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8C808C-F5D7-348D-61B8-5BFF615994DF}"/>
              </a:ext>
            </a:extLst>
          </p:cNvPr>
          <p:cNvSpPr>
            <a:spLocks noGrp="1"/>
          </p:cNvSpPr>
          <p:nvPr>
            <p:ph type="dt" sz="half" idx="10"/>
          </p:nvPr>
        </p:nvSpPr>
        <p:spPr/>
        <p:txBody>
          <a:bodyPr/>
          <a:lstStyle/>
          <a:p>
            <a:fld id="{54CEA781-9A58-428F-B4BB-92BDC34640F9}" type="datetimeFigureOut">
              <a:rPr lang="en-US" smtClean="0"/>
              <a:t>12/2/2024</a:t>
            </a:fld>
            <a:endParaRPr lang="en-US"/>
          </a:p>
        </p:txBody>
      </p:sp>
      <p:sp>
        <p:nvSpPr>
          <p:cNvPr id="6" name="Footer Placeholder 5">
            <a:extLst>
              <a:ext uri="{FF2B5EF4-FFF2-40B4-BE49-F238E27FC236}">
                <a16:creationId xmlns:a16="http://schemas.microsoft.com/office/drawing/2014/main" id="{7C23AF52-31A5-3090-9799-C4B3282050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D6806-3F2A-7762-D4A9-3B8AB520F967}"/>
              </a:ext>
            </a:extLst>
          </p:cNvPr>
          <p:cNvSpPr>
            <a:spLocks noGrp="1"/>
          </p:cNvSpPr>
          <p:nvPr>
            <p:ph type="sldNum" sz="quarter" idx="12"/>
          </p:nvPr>
        </p:nvSpPr>
        <p:spPr/>
        <p:txBody>
          <a:bodyPr/>
          <a:lstStyle/>
          <a:p>
            <a:fld id="{C97A06E2-0D3F-4084-B604-A420E1FE6E4E}" type="slidenum">
              <a:rPr lang="en-US" smtClean="0"/>
              <a:t>‹#›</a:t>
            </a:fld>
            <a:endParaRPr lang="en-US"/>
          </a:p>
        </p:txBody>
      </p:sp>
    </p:spTree>
    <p:extLst>
      <p:ext uri="{BB962C8B-B14F-4D97-AF65-F5344CB8AC3E}">
        <p14:creationId xmlns:p14="http://schemas.microsoft.com/office/powerpoint/2010/main" val="275638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3028-7D12-70C4-6E6F-F9D4EB71D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F8E990-F134-D6D1-93EF-DADEF9A42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8EBC35-22DF-9608-FF20-07F2F3FA0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E8261C-CBEC-9294-1076-C4A503947D13}"/>
              </a:ext>
            </a:extLst>
          </p:cNvPr>
          <p:cNvSpPr>
            <a:spLocks noGrp="1"/>
          </p:cNvSpPr>
          <p:nvPr>
            <p:ph type="dt" sz="half" idx="10"/>
          </p:nvPr>
        </p:nvSpPr>
        <p:spPr/>
        <p:txBody>
          <a:bodyPr/>
          <a:lstStyle/>
          <a:p>
            <a:fld id="{54CEA781-9A58-428F-B4BB-92BDC34640F9}" type="datetimeFigureOut">
              <a:rPr lang="en-US" smtClean="0"/>
              <a:t>12/2/2024</a:t>
            </a:fld>
            <a:endParaRPr lang="en-US"/>
          </a:p>
        </p:txBody>
      </p:sp>
      <p:sp>
        <p:nvSpPr>
          <p:cNvPr id="6" name="Footer Placeholder 5">
            <a:extLst>
              <a:ext uri="{FF2B5EF4-FFF2-40B4-BE49-F238E27FC236}">
                <a16:creationId xmlns:a16="http://schemas.microsoft.com/office/drawing/2014/main" id="{74183E57-3693-FA59-E80E-CF3F5F693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C2D2E-0B98-95C7-81A3-1EF477750BC2}"/>
              </a:ext>
            </a:extLst>
          </p:cNvPr>
          <p:cNvSpPr>
            <a:spLocks noGrp="1"/>
          </p:cNvSpPr>
          <p:nvPr>
            <p:ph type="sldNum" sz="quarter" idx="12"/>
          </p:nvPr>
        </p:nvSpPr>
        <p:spPr/>
        <p:txBody>
          <a:bodyPr/>
          <a:lstStyle/>
          <a:p>
            <a:fld id="{C97A06E2-0D3F-4084-B604-A420E1FE6E4E}" type="slidenum">
              <a:rPr lang="en-US" smtClean="0"/>
              <a:t>‹#›</a:t>
            </a:fld>
            <a:endParaRPr lang="en-US"/>
          </a:p>
        </p:txBody>
      </p:sp>
    </p:spTree>
    <p:extLst>
      <p:ext uri="{BB962C8B-B14F-4D97-AF65-F5344CB8AC3E}">
        <p14:creationId xmlns:p14="http://schemas.microsoft.com/office/powerpoint/2010/main" val="68795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CEB3F-8F78-41D4-B836-AFBB69610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D03614-4E4F-5A30-03C2-A67CA5CE79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6BAE0-60E6-4BA0-E513-F95E34A7B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EA781-9A58-428F-B4BB-92BDC34640F9}" type="datetimeFigureOut">
              <a:rPr lang="en-US" smtClean="0"/>
              <a:t>12/2/2024</a:t>
            </a:fld>
            <a:endParaRPr lang="en-US"/>
          </a:p>
        </p:txBody>
      </p:sp>
      <p:sp>
        <p:nvSpPr>
          <p:cNvPr id="5" name="Footer Placeholder 4">
            <a:extLst>
              <a:ext uri="{FF2B5EF4-FFF2-40B4-BE49-F238E27FC236}">
                <a16:creationId xmlns:a16="http://schemas.microsoft.com/office/drawing/2014/main" id="{E74BC6FD-80E2-7FC2-5170-F62E43F760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F674AE-BA1B-3F63-6B16-5F72EB67F4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A06E2-0D3F-4084-B604-A420E1FE6E4E}" type="slidenum">
              <a:rPr lang="en-US" smtClean="0"/>
              <a:t>‹#›</a:t>
            </a:fld>
            <a:endParaRPr lang="en-US"/>
          </a:p>
        </p:txBody>
      </p:sp>
    </p:spTree>
    <p:extLst>
      <p:ext uri="{BB962C8B-B14F-4D97-AF65-F5344CB8AC3E}">
        <p14:creationId xmlns:p14="http://schemas.microsoft.com/office/powerpoint/2010/main" val="418265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ED8CCB-150E-4AE3-B48C-037A5A8DF1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596C8D4-D3B9-40F7-8588-B97C54E21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2905056-31D4-4A40-B985-6B8D54DA6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BC99A-1837-400D-8EE5-7BF601AD0C86}" type="datetimeFigureOut">
              <a:rPr lang="es-MX" smtClean="0"/>
              <a:t>02/12/2024</a:t>
            </a:fld>
            <a:endParaRPr lang="es-MX"/>
          </a:p>
        </p:txBody>
      </p:sp>
      <p:sp>
        <p:nvSpPr>
          <p:cNvPr id="5" name="Marcador de pie de página 4">
            <a:extLst>
              <a:ext uri="{FF2B5EF4-FFF2-40B4-BE49-F238E27FC236}">
                <a16:creationId xmlns:a16="http://schemas.microsoft.com/office/drawing/2014/main" id="{F8F56CE2-55AC-42A4-A10B-1D93AB385A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C2516EC-9DEE-4310-A94E-33869D3FA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502D8-328C-4799-A0D6-A48E677630C7}" type="slidenum">
              <a:rPr lang="es-MX" smtClean="0"/>
              <a:t>‹#›</a:t>
            </a:fld>
            <a:endParaRPr lang="es-MX"/>
          </a:p>
        </p:txBody>
      </p:sp>
    </p:spTree>
    <p:extLst>
      <p:ext uri="{BB962C8B-B14F-4D97-AF65-F5344CB8AC3E}">
        <p14:creationId xmlns:p14="http://schemas.microsoft.com/office/powerpoint/2010/main" val="3760548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claudioxplabibliadice.blogspot.com/2011/01/un-frente-de-batalla-dos-procedimientos.html" TargetMode="External"/><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newsbkauer.blogspot.com/2012/02/discipulado-o-segredo-de-jesus.html" TargetMode="External"/><Relationship Id="rId2" Type="http://schemas.openxmlformats.org/officeDocument/2006/relationships/image" Target="../media/image7.jp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vimeo.com/22437939" TargetMode="External"/><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www.soul-guidance.comlhouseofthesunleckhart.ht/"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oradeorar.blogspot.com/2011/01/oracion-para-la-armadura-de-dios.html" TargetMode="External"/><Relationship Id="rId2" Type="http://schemas.openxmlformats.org/officeDocument/2006/relationships/image" Target="../media/image9.jp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E13C59D-AE93-5C3C-9478-1421A904CBDD}"/>
              </a:ext>
            </a:extLst>
          </p:cNvPr>
          <p:cNvSpPr>
            <a:spLocks noGrp="1"/>
          </p:cNvSpPr>
          <p:nvPr>
            <p:ph type="subTitle" idx="1"/>
          </p:nvPr>
        </p:nvSpPr>
        <p:spPr>
          <a:xfrm>
            <a:off x="989162" y="3653796"/>
            <a:ext cx="9144000" cy="1655762"/>
          </a:xfrm>
        </p:spPr>
        <p:txBody>
          <a:bodyPr/>
          <a:lstStyle/>
          <a:p>
            <a:endParaRPr lang="en-US" dirty="0"/>
          </a:p>
        </p:txBody>
      </p:sp>
      <p:pic>
        <p:nvPicPr>
          <p:cNvPr id="7" name="Picture 6">
            <a:extLst>
              <a:ext uri="{FF2B5EF4-FFF2-40B4-BE49-F238E27FC236}">
                <a16:creationId xmlns:a16="http://schemas.microsoft.com/office/drawing/2014/main" id="{8CEF331B-298E-89BC-1460-012776EF4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7" y="216320"/>
            <a:ext cx="3667575" cy="6322503"/>
          </a:xfrm>
          <a:prstGeom prst="rect">
            <a:avLst/>
          </a:prstGeom>
        </p:spPr>
      </p:pic>
      <p:pic>
        <p:nvPicPr>
          <p:cNvPr id="5" name="Picture 4">
            <a:extLst>
              <a:ext uri="{FF2B5EF4-FFF2-40B4-BE49-F238E27FC236}">
                <a16:creationId xmlns:a16="http://schemas.microsoft.com/office/drawing/2014/main" id="{D47E30BF-DCB1-A85F-A088-7F37AB1A0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015" y="111482"/>
            <a:ext cx="9051985" cy="6530198"/>
          </a:xfrm>
          <a:prstGeom prst="rect">
            <a:avLst/>
          </a:prstGeom>
        </p:spPr>
      </p:pic>
      <p:sp>
        <p:nvSpPr>
          <p:cNvPr id="2" name="Title 1">
            <a:extLst>
              <a:ext uri="{FF2B5EF4-FFF2-40B4-BE49-F238E27FC236}">
                <a16:creationId xmlns:a16="http://schemas.microsoft.com/office/drawing/2014/main" id="{D29822E6-E13B-06CB-10AD-6002B1FC7DBB}"/>
              </a:ext>
            </a:extLst>
          </p:cNvPr>
          <p:cNvSpPr>
            <a:spLocks noGrp="1"/>
          </p:cNvSpPr>
          <p:nvPr>
            <p:ph type="ctrTitle"/>
          </p:nvPr>
        </p:nvSpPr>
        <p:spPr>
          <a:xfrm>
            <a:off x="290423" y="406399"/>
            <a:ext cx="2849592" cy="5934015"/>
          </a:xfrm>
        </p:spPr>
        <p:txBody>
          <a:bodyPr anchor="t">
            <a:normAutofit fontScale="90000"/>
          </a:bodyPr>
          <a:lstStyle/>
          <a:p>
            <a:r>
              <a:rPr lang="es-MX" sz="3600" dirty="0">
                <a:solidFill>
                  <a:schemeClr val="bg1"/>
                </a:solidFill>
                <a:latin typeface="Arial Black" panose="020B0A04020102020204" pitchFamily="34" charset="0"/>
              </a:rPr>
              <a:t>SANIDAD</a:t>
            </a:r>
            <a:br>
              <a:rPr lang="es-MX" sz="3600" dirty="0">
                <a:solidFill>
                  <a:schemeClr val="bg1"/>
                </a:solidFill>
                <a:latin typeface="Arial Black" panose="020B0A04020102020204" pitchFamily="34" charset="0"/>
              </a:rPr>
            </a:br>
            <a:r>
              <a:rPr lang="es-MX" sz="3600" dirty="0">
                <a:solidFill>
                  <a:schemeClr val="bg1"/>
                </a:solidFill>
                <a:latin typeface="Arial Black" panose="020B0A04020102020204" pitchFamily="34" charset="0"/>
              </a:rPr>
              <a:t>INTEGRAL II</a:t>
            </a:r>
            <a:br>
              <a:rPr lang="es-MX" sz="3600" dirty="0">
                <a:solidFill>
                  <a:schemeClr val="bg1"/>
                </a:solidFill>
                <a:latin typeface="Arial Black" panose="020B0A04020102020204" pitchFamily="34" charset="0"/>
              </a:rPr>
            </a:br>
            <a:r>
              <a:rPr lang="es-MX" sz="1800" dirty="0">
                <a:solidFill>
                  <a:schemeClr val="bg1"/>
                </a:solidFill>
                <a:latin typeface="Arial Black" panose="020B0A04020102020204" pitchFamily="34" charset="0"/>
              </a:rPr>
              <a:t>(Primera Parte)</a:t>
            </a:r>
            <a:br>
              <a:rPr lang="es-MX" sz="1800" dirty="0">
                <a:solidFill>
                  <a:schemeClr val="bg1"/>
                </a:solidFill>
                <a:latin typeface="Arial Black" panose="020B0A04020102020204" pitchFamily="34" charset="0"/>
              </a:rPr>
            </a:br>
            <a:br>
              <a:rPr lang="es-MX" sz="1800" dirty="0">
                <a:solidFill>
                  <a:schemeClr val="bg1"/>
                </a:solidFill>
                <a:latin typeface="Arial Black" panose="020B0A04020102020204" pitchFamily="34" charset="0"/>
              </a:rPr>
            </a:br>
            <a:r>
              <a:rPr lang="es-ES" sz="1800" dirty="0">
                <a:solidFill>
                  <a:schemeClr val="bg1"/>
                </a:solidFill>
                <a:latin typeface="Arial Black" panose="020B0A04020102020204" pitchFamily="34" charset="0"/>
              </a:rPr>
              <a:t> INTRODUCCIÓN GENERAL</a:t>
            </a:r>
            <a:br>
              <a:rPr lang="es-ES" sz="1800" dirty="0">
                <a:solidFill>
                  <a:schemeClr val="bg1"/>
                </a:solidFill>
                <a:latin typeface="Arial Black" panose="020B0A04020102020204" pitchFamily="34" charset="0"/>
              </a:rPr>
            </a:br>
            <a:br>
              <a:rPr lang="es-ES" sz="1800" dirty="0">
                <a:solidFill>
                  <a:schemeClr val="bg1"/>
                </a:solidFill>
                <a:latin typeface="Arial Black" panose="020B0A04020102020204" pitchFamily="34" charset="0"/>
              </a:rPr>
            </a:br>
            <a:r>
              <a:rPr lang="es-ES" sz="1800" dirty="0">
                <a:solidFill>
                  <a:schemeClr val="bg1"/>
                </a:solidFill>
                <a:latin typeface="Arial Black" panose="020B0A04020102020204" pitchFamily="34" charset="0"/>
              </a:rPr>
              <a:t>UNIDAD 3: Visión sectorial de la misión de sanidad de la iglesia </a:t>
            </a:r>
            <a:br>
              <a:rPr lang="es-ES" sz="1800" dirty="0">
                <a:solidFill>
                  <a:schemeClr val="bg1"/>
                </a:solidFill>
                <a:latin typeface="Arial Black" panose="020B0A04020102020204" pitchFamily="34" charset="0"/>
              </a:rPr>
            </a:br>
            <a:r>
              <a:rPr lang="es-ES" sz="1800" dirty="0">
                <a:solidFill>
                  <a:schemeClr val="bg1"/>
                </a:solidFill>
                <a:latin typeface="Arial Black" panose="020B0A04020102020204" pitchFamily="34" charset="0"/>
              </a:rPr>
              <a:t>Introducción </a:t>
            </a:r>
            <a:br>
              <a:rPr lang="es-ES" sz="1800" dirty="0">
                <a:solidFill>
                  <a:schemeClr val="bg1"/>
                </a:solidFill>
                <a:latin typeface="Arial Black" panose="020B0A04020102020204" pitchFamily="34" charset="0"/>
              </a:rPr>
            </a:br>
            <a:r>
              <a:rPr lang="es-ES" sz="1800" dirty="0">
                <a:solidFill>
                  <a:schemeClr val="bg1"/>
                </a:solidFill>
                <a:latin typeface="Arial Black" panose="020B0A04020102020204" pitchFamily="34" charset="0"/>
              </a:rPr>
              <a:t>Capítulo 9: Sanidad física – ministerio de sanidad </a:t>
            </a:r>
            <a:br>
              <a:rPr lang="es-ES" sz="1800" dirty="0">
                <a:solidFill>
                  <a:schemeClr val="bg1"/>
                </a:solidFill>
                <a:latin typeface="Arial Black" panose="020B0A04020102020204" pitchFamily="34" charset="0"/>
              </a:rPr>
            </a:br>
            <a:r>
              <a:rPr lang="es-ES" sz="1800" dirty="0">
                <a:solidFill>
                  <a:schemeClr val="bg1"/>
                </a:solidFill>
                <a:latin typeface="Arial Black" panose="020B0A04020102020204" pitchFamily="34" charset="0"/>
              </a:rPr>
              <a:t>El ministerio cristiano de sanidad física </a:t>
            </a:r>
            <a:br>
              <a:rPr lang="es-ES" sz="1800" dirty="0">
                <a:solidFill>
                  <a:schemeClr val="bg1"/>
                </a:solidFill>
                <a:latin typeface="Arial Black" panose="020B0A04020102020204" pitchFamily="34" charset="0"/>
              </a:rPr>
            </a:br>
            <a:br>
              <a:rPr lang="es-ES" sz="1800" dirty="0">
                <a:solidFill>
                  <a:schemeClr val="bg1"/>
                </a:solidFill>
                <a:latin typeface="Arial Black" panose="020B0A04020102020204" pitchFamily="34" charset="0"/>
              </a:rPr>
            </a:br>
            <a:r>
              <a:rPr lang="es-ES" sz="1800" dirty="0">
                <a:solidFill>
                  <a:schemeClr val="bg1"/>
                </a:solidFill>
                <a:latin typeface="Arial Black" panose="020B0A04020102020204" pitchFamily="34" charset="0"/>
              </a:rPr>
              <a:t>Capítulo 10: Sanidad mental – ministerio de integración </a:t>
            </a:r>
            <a:endParaRPr lang="en-US" sz="3600" dirty="0">
              <a:solidFill>
                <a:schemeClr val="bg1"/>
              </a:solidFill>
              <a:latin typeface="Arial Black" panose="020B0A04020102020204" pitchFamily="34" charset="0"/>
            </a:endParaRPr>
          </a:p>
        </p:txBody>
      </p:sp>
      <p:sp>
        <p:nvSpPr>
          <p:cNvPr id="4" name="TextBox 3">
            <a:extLst>
              <a:ext uri="{FF2B5EF4-FFF2-40B4-BE49-F238E27FC236}">
                <a16:creationId xmlns:a16="http://schemas.microsoft.com/office/drawing/2014/main" id="{F79EF30E-E486-8FE4-BB5F-BFE1CB16B756}"/>
              </a:ext>
            </a:extLst>
          </p:cNvPr>
          <p:cNvSpPr txBox="1"/>
          <p:nvPr/>
        </p:nvSpPr>
        <p:spPr>
          <a:xfrm>
            <a:off x="3821502" y="786384"/>
            <a:ext cx="3356538" cy="1015663"/>
          </a:xfrm>
          <a:prstGeom prst="rect">
            <a:avLst/>
          </a:prstGeom>
          <a:noFill/>
        </p:spPr>
        <p:txBody>
          <a:bodyPr wrap="square" rtlCol="0">
            <a:spAutoFit/>
          </a:bodyPr>
          <a:lstStyle/>
          <a:p>
            <a:pPr algn="ctr"/>
            <a:r>
              <a:rPr lang="es-MX" sz="2000" dirty="0">
                <a:solidFill>
                  <a:schemeClr val="bg1"/>
                </a:solidFill>
                <a:latin typeface="Arial Black" panose="020B0A04020102020204" pitchFamily="34" charset="0"/>
              </a:rPr>
              <a:t>PRTESENTADA POR EL PASTOR:</a:t>
            </a:r>
          </a:p>
          <a:p>
            <a:pPr algn="ctr"/>
            <a:r>
              <a:rPr lang="es-MX" sz="2000" dirty="0">
                <a:solidFill>
                  <a:schemeClr val="bg1"/>
                </a:solidFill>
                <a:latin typeface="Arial Black" panose="020B0A04020102020204" pitchFamily="34" charset="0"/>
              </a:rPr>
              <a:t>ARMANDO ACOSTA S.</a:t>
            </a:r>
            <a:endParaRPr lang="en-US"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96885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199" y="1177636"/>
            <a:ext cx="10009909" cy="4999327"/>
          </a:xfrm>
        </p:spPr>
        <p:txBody>
          <a:bodyPr>
            <a:normAutofit/>
          </a:bodyPr>
          <a:lstStyle/>
          <a:p>
            <a:r>
              <a:rPr lang="es-ES" dirty="0">
                <a:solidFill>
                  <a:schemeClr val="bg1"/>
                </a:solidFill>
                <a:latin typeface="Arial Black" panose="020B0A04020102020204" pitchFamily="34" charset="0"/>
              </a:rPr>
              <a:t>Las siguientes son algunas de las áreas y ministerios que deben ser consideradas en el desarrollo de la misión de sanidad de la iglesia. </a:t>
            </a:r>
          </a:p>
          <a:p>
            <a:r>
              <a:rPr lang="es-ES" dirty="0">
                <a:solidFill>
                  <a:schemeClr val="bg1"/>
                </a:solidFill>
                <a:latin typeface="Arial Black" panose="020B0A04020102020204" pitchFamily="34" charset="0"/>
              </a:rPr>
              <a:t>Por su importancia y significación misiológica, le vamos a dedicar un capítulo a cada una de ellas. Es así, que vamos a considerar la sanidad física o ministerio de sanidad, la sanidad mental o ministerio de integración, la sanidad emocional o ministerio de restauración, y la sanidad espiritual o ministerio de liberación.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6534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p:txBody>
          <a:bodyPr/>
          <a:lstStyle/>
          <a:p>
            <a:pPr algn="ctr"/>
            <a:r>
              <a:rPr lang="en-US" dirty="0">
                <a:solidFill>
                  <a:schemeClr val="bg1"/>
                </a:solidFill>
                <a:latin typeface="Arial Black" panose="020B0A04020102020204" pitchFamily="34" charset="0"/>
              </a:rPr>
              <a:t>CAPÍTULO IX</a:t>
            </a: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p:txBody>
          <a:bodyPr anchor="ctr">
            <a:normAutofit/>
          </a:bodyPr>
          <a:lstStyle/>
          <a:p>
            <a:pPr algn="ctr"/>
            <a:r>
              <a:rPr lang="en-US" sz="6000" dirty="0" err="1">
                <a:solidFill>
                  <a:schemeClr val="bg1"/>
                </a:solidFill>
                <a:latin typeface="Arial Black" panose="020B0A04020102020204" pitchFamily="34" charset="0"/>
              </a:rPr>
              <a:t>Sanidad</a:t>
            </a:r>
            <a:r>
              <a:rPr lang="en-US" sz="6000" dirty="0">
                <a:solidFill>
                  <a:schemeClr val="bg1"/>
                </a:solidFill>
                <a:latin typeface="Arial Black" panose="020B0A04020102020204" pitchFamily="34" charset="0"/>
              </a:rPr>
              <a:t> </a:t>
            </a:r>
            <a:r>
              <a:rPr lang="en-US" sz="6000" dirty="0" err="1">
                <a:solidFill>
                  <a:schemeClr val="bg1"/>
                </a:solidFill>
                <a:latin typeface="Arial Black" panose="020B0A04020102020204" pitchFamily="34" charset="0"/>
              </a:rPr>
              <a:t>física</a:t>
            </a:r>
            <a:endParaRPr lang="en-US" sz="6000" dirty="0">
              <a:solidFill>
                <a:schemeClr val="bg1"/>
              </a:solidFill>
              <a:latin typeface="Arial Black" panose="020B0A04020102020204" pitchFamily="34" charset="0"/>
            </a:endParaRPr>
          </a:p>
          <a:p>
            <a:pPr algn="ctr"/>
            <a:r>
              <a:rPr lang="en-US" sz="6000" dirty="0" err="1">
                <a:solidFill>
                  <a:schemeClr val="bg1"/>
                </a:solidFill>
                <a:latin typeface="Arial Black" panose="020B0A04020102020204" pitchFamily="34" charset="0"/>
              </a:rPr>
              <a:t>ministerio</a:t>
            </a:r>
            <a:r>
              <a:rPr lang="en-US" sz="6000" dirty="0">
                <a:solidFill>
                  <a:schemeClr val="bg1"/>
                </a:solidFill>
                <a:latin typeface="Arial Black" panose="020B0A04020102020204" pitchFamily="34" charset="0"/>
              </a:rPr>
              <a:t> de </a:t>
            </a:r>
            <a:r>
              <a:rPr lang="en-US" sz="6000" dirty="0" err="1">
                <a:solidFill>
                  <a:schemeClr val="bg1"/>
                </a:solidFill>
                <a:latin typeface="Arial Black" panose="020B0A04020102020204" pitchFamily="34" charset="0"/>
              </a:rPr>
              <a:t>sanidad</a:t>
            </a:r>
            <a:endParaRPr lang="en-US" sz="6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330506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p:txBody>
          <a:bodyPr>
            <a:normAutofit/>
          </a:bodyPr>
          <a:lstStyle/>
          <a:p>
            <a:pPr algn="ctr"/>
            <a:r>
              <a:rPr lang="es-ES" sz="3200" dirty="0">
                <a:solidFill>
                  <a:schemeClr val="bg1"/>
                </a:solidFill>
                <a:latin typeface="Arial Black" panose="020B0A04020102020204" pitchFamily="34" charset="0"/>
              </a:rPr>
              <a:t>La Organización Mundial de la Salud (OMS) </a:t>
            </a:r>
            <a:endParaRPr lang="en-US" sz="3200"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440873"/>
            <a:ext cx="10515600" cy="4736090"/>
          </a:xfrm>
        </p:spPr>
        <p:txBody>
          <a:bodyPr>
            <a:normAutofit lnSpcReduction="10000"/>
          </a:bodyPr>
          <a:lstStyle/>
          <a:p>
            <a:r>
              <a:rPr lang="es-ES" dirty="0">
                <a:solidFill>
                  <a:schemeClr val="bg1"/>
                </a:solidFill>
                <a:latin typeface="Arial Black" panose="020B0A04020102020204" pitchFamily="34" charset="0"/>
              </a:rPr>
              <a:t>define la salud como “un estado de pleno bienestar físico, mental y social y no simplemente como la ausencia de enfermedad o discapacidad.” </a:t>
            </a:r>
          </a:p>
          <a:p>
            <a:r>
              <a:rPr lang="es-ES" dirty="0">
                <a:solidFill>
                  <a:schemeClr val="bg1"/>
                </a:solidFill>
                <a:latin typeface="Arial Black" panose="020B0A04020102020204" pitchFamily="34" charset="0"/>
              </a:rPr>
              <a:t>Sin embargo, a pesar de estas buenas iniciativas y nobles conceptos y principios, el problema de un déficit serio o de la falta de una salud integral continúa abrumando al mundo. </a:t>
            </a:r>
          </a:p>
          <a:p>
            <a:r>
              <a:rPr lang="es-ES" dirty="0">
                <a:solidFill>
                  <a:schemeClr val="bg1"/>
                </a:solidFill>
                <a:latin typeface="Arial Black" panose="020B0A04020102020204" pitchFamily="34" charset="0"/>
              </a:rPr>
              <a:t>En ciertos países, el 60 por ciento de los niños que nacen vivos mueren antes de los cinco años de edad. En el año 2000, 295 niños menores de cinco años de un total de mil nacidos vivos murieron en Angola.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88390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149927"/>
            <a:ext cx="10065327" cy="5027036"/>
          </a:xfrm>
        </p:spPr>
        <p:txBody>
          <a:bodyPr>
            <a:normAutofit/>
          </a:bodyPr>
          <a:lstStyle/>
          <a:p>
            <a:r>
              <a:rPr lang="es-ES" dirty="0">
                <a:solidFill>
                  <a:schemeClr val="bg1"/>
                </a:solidFill>
                <a:latin typeface="Arial Black" panose="020B0A04020102020204" pitchFamily="34" charset="0"/>
              </a:rPr>
              <a:t>En América Latina, las tasas de mortalidad infantil en algunos países son altas. En año 2000, Bolivia presentaba un 80 por mil y Haití un 125 por mil. Nuevas estimaciones muestran que casi medio millón de mujeres murieron durante el parto en el año 2005. </a:t>
            </a:r>
          </a:p>
          <a:p>
            <a:r>
              <a:rPr lang="es-ES" dirty="0">
                <a:solidFill>
                  <a:schemeClr val="bg1"/>
                </a:solidFill>
                <a:latin typeface="Arial Black" panose="020B0A04020102020204" pitchFamily="34" charset="0"/>
              </a:rPr>
              <a:t>Alrededor del 99 por ciento de estas muertes ocurrieron en los países subdesarrollados. A pesar del compromiso mundial por reducir la tasa de mortalidad maternal en un 5.5 por ciento, la tasa presente de declinación es de menos del 0.4 por ciento por año.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61618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108364"/>
            <a:ext cx="9843655" cy="5068599"/>
          </a:xfrm>
        </p:spPr>
        <p:txBody>
          <a:bodyPr/>
          <a:lstStyle/>
          <a:p>
            <a:r>
              <a:rPr lang="es-ES" dirty="0">
                <a:solidFill>
                  <a:schemeClr val="bg1"/>
                </a:solidFill>
                <a:latin typeface="Arial Black" panose="020B0A04020102020204" pitchFamily="34" charset="0"/>
              </a:rPr>
              <a:t>Esta realidad levanta varias preguntas que debemos responder. </a:t>
            </a:r>
          </a:p>
          <a:p>
            <a:r>
              <a:rPr lang="es-ES" dirty="0">
                <a:solidFill>
                  <a:schemeClr val="bg1"/>
                </a:solidFill>
                <a:latin typeface="Arial Black" panose="020B0A04020102020204" pitchFamily="34" charset="0"/>
              </a:rPr>
              <a:t>Por un lado, ¿cuál es el concepto de sanidad física? </a:t>
            </a:r>
          </a:p>
          <a:p>
            <a:r>
              <a:rPr lang="es-ES" dirty="0">
                <a:solidFill>
                  <a:schemeClr val="bg1"/>
                </a:solidFill>
                <a:latin typeface="Arial Black" panose="020B0A04020102020204" pitchFamily="34" charset="0"/>
              </a:rPr>
              <a:t>Segundo, ¿de qué manera respondió Jesús a estos problemas en sus días? </a:t>
            </a:r>
          </a:p>
          <a:p>
            <a:r>
              <a:rPr lang="es-ES" dirty="0">
                <a:solidFill>
                  <a:schemeClr val="bg1"/>
                </a:solidFill>
                <a:latin typeface="Arial Black" panose="020B0A04020102020204" pitchFamily="34" charset="0"/>
              </a:rPr>
              <a:t>Tercero, ¿de qué manera debemos responder nosotros hoy a las condiciones de enfermedad física imperantes, en cumplimiento de nuestra misión de sanidad en el mundo?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7243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538861"/>
            <a:ext cx="10515600" cy="741299"/>
          </a:xfrm>
        </p:spPr>
        <p:txBody>
          <a:bodyPr>
            <a:normAutofit fontScale="90000"/>
          </a:bodyPr>
          <a:lstStyle/>
          <a:p>
            <a:pPr algn="ctr"/>
            <a:r>
              <a:rPr lang="es-ES" sz="2400" dirty="0">
                <a:solidFill>
                  <a:schemeClr val="bg1"/>
                </a:solidFill>
                <a:latin typeface="Arial Black" panose="020B0A04020102020204" pitchFamily="34" charset="0"/>
              </a:rPr>
              <a:t>EL MINISTERIO CRISTIANO DE SANIDAD FÍSICA </a:t>
            </a:r>
            <a:br>
              <a:rPr lang="es-ES" sz="2400" dirty="0">
                <a:solidFill>
                  <a:schemeClr val="bg1"/>
                </a:solidFill>
                <a:latin typeface="Arial Black" panose="020B0A04020102020204" pitchFamily="34" charset="0"/>
              </a:rPr>
            </a:br>
            <a:endParaRPr lang="en-US"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618133"/>
            <a:ext cx="9851136" cy="4558830"/>
          </a:xfrm>
        </p:spPr>
        <p:txBody>
          <a:bodyPr>
            <a:normAutofit lnSpcReduction="10000"/>
          </a:bodyPr>
          <a:lstStyle/>
          <a:p>
            <a:r>
              <a:rPr lang="es-ES" dirty="0">
                <a:solidFill>
                  <a:schemeClr val="bg1"/>
                </a:solidFill>
                <a:latin typeface="Arial Black" panose="020B0A04020102020204" pitchFamily="34" charset="0"/>
              </a:rPr>
              <a:t>Ciertos cristianos encuentran que hay algunas dificultades en aceptar la sanidad física como sanidad divina o en entender la necesidad de un ministerio cristiano de sanidad física. </a:t>
            </a:r>
          </a:p>
          <a:p>
            <a:r>
              <a:rPr lang="es-ES" dirty="0">
                <a:solidFill>
                  <a:schemeClr val="bg1"/>
                </a:solidFill>
                <a:latin typeface="Arial Black" panose="020B0A04020102020204" pitchFamily="34" charset="0"/>
              </a:rPr>
              <a:t>En cierto sentido, toda sanidad es divina, pero a la luz de lo que la Biblia enseña en cuanto a la provisión de Dios para la salud física de la humanidad, hay abundantes testimonios escriturarios de intervenciones “sobrenaturales”, que resultaron en la sanidad física completa de aquellos que estaban afligidos por diversas enfermedades.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73991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365125"/>
            <a:ext cx="10515600" cy="1198499"/>
          </a:xfrm>
        </p:spPr>
        <p:txBody>
          <a:bodyPr>
            <a:normAutofit/>
          </a:bodyPr>
          <a:lstStyle/>
          <a:p>
            <a:pPr algn="ctr"/>
            <a:r>
              <a:rPr lang="es-ES" sz="3600" dirty="0">
                <a:solidFill>
                  <a:schemeClr val="bg1"/>
                </a:solidFill>
                <a:latin typeface="Arial Black" panose="020B0A04020102020204" pitchFamily="34" charset="0"/>
              </a:rPr>
              <a:t>Por qué es importante un ministerio de sanidad física? </a:t>
            </a:r>
            <a:endParaRPr lang="en-US" sz="3600"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727861"/>
            <a:ext cx="9668256" cy="4449102"/>
          </a:xfrm>
        </p:spPr>
        <p:txBody>
          <a:bodyPr/>
          <a:lstStyle/>
          <a:p>
            <a:r>
              <a:rPr lang="es-ES" dirty="0">
                <a:solidFill>
                  <a:schemeClr val="bg1"/>
                </a:solidFill>
                <a:latin typeface="Arial Black" panose="020B0A04020102020204" pitchFamily="34" charset="0"/>
              </a:rPr>
              <a:t>Una comprensión cristiana auténtica del ministerio de sanidad física extenderá la idea de sanidad más allá de lo físico. Al igual que lo que ocurrió con las sanidades que llevó a cabo Jesús, la sanidad cristiana es para la persona humana total. </a:t>
            </a:r>
          </a:p>
          <a:p>
            <a:r>
              <a:rPr lang="es-ES" dirty="0">
                <a:solidFill>
                  <a:schemeClr val="bg1"/>
                </a:solidFill>
                <a:latin typeface="Arial Black" panose="020B0A04020102020204" pitchFamily="34" charset="0"/>
              </a:rPr>
              <a:t>Relaciones, actitudes y emociones están también involucradas en el proceso terapéutico, así como las dolencias y traumas físicos.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3142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051560"/>
            <a:ext cx="9942576" cy="5125403"/>
          </a:xfrm>
        </p:spPr>
        <p:txBody>
          <a:bodyPr>
            <a:normAutofit fontScale="92500" lnSpcReduction="10000"/>
          </a:bodyPr>
          <a:lstStyle/>
          <a:p>
            <a:r>
              <a:rPr lang="es-ES" dirty="0">
                <a:solidFill>
                  <a:schemeClr val="bg1"/>
                </a:solidFill>
                <a:latin typeface="Arial Black" panose="020B0A04020102020204" pitchFamily="34" charset="0"/>
              </a:rPr>
              <a:t>Además, es necesario practicar un cuidado permanente y continuado de aquellos que no han recibido sanidad. Cualquier acercamiento al ministerio de sanidad  divina que sugiere que toda persona que tiene fe va a ser sanada </a:t>
            </a:r>
            <a:r>
              <a:rPr lang="es-ES" dirty="0">
                <a:solidFill>
                  <a:srgbClr val="FF0000"/>
                </a:solidFill>
                <a:latin typeface="Arial Black" panose="020B0A04020102020204" pitchFamily="34" charset="0"/>
              </a:rPr>
              <a:t>automáticamente está simplemente equivocado. </a:t>
            </a:r>
          </a:p>
          <a:p>
            <a:r>
              <a:rPr lang="es-ES" dirty="0">
                <a:solidFill>
                  <a:schemeClr val="bg1"/>
                </a:solidFill>
                <a:latin typeface="Arial Black" panose="020B0A04020102020204" pitchFamily="34" charset="0"/>
              </a:rPr>
              <a:t>Este planteo significa hacer de la fe no la oportunidad para la sanidad sino su causa, lo cual transforma a la fe en una obra meritoria. </a:t>
            </a:r>
          </a:p>
          <a:p>
            <a:r>
              <a:rPr lang="es-ES" dirty="0">
                <a:solidFill>
                  <a:schemeClr val="bg1"/>
                </a:solidFill>
                <a:latin typeface="Arial Black" panose="020B0A04020102020204" pitchFamily="34" charset="0"/>
              </a:rPr>
              <a:t>No podemos entender plenamente por qué a veces la oración por sanidad tiene respuesta y por qué otras veces no, pero un ministerio de sanidad cristiana auténtico estará siempre saturado de amor y de gracia, cualquiera que sea el resultado.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10667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051560"/>
            <a:ext cx="9942576" cy="5125403"/>
          </a:xfrm>
        </p:spPr>
        <p:txBody>
          <a:bodyPr anchor="ctr">
            <a:normAutofit/>
          </a:bodyPr>
          <a:lstStyle/>
          <a:p>
            <a:pPr algn="ctr"/>
            <a:r>
              <a:rPr lang="es-ES" sz="8800" dirty="0">
                <a:solidFill>
                  <a:schemeClr val="bg1"/>
                </a:solidFill>
                <a:latin typeface="Arial Black" panose="020B0A04020102020204" pitchFamily="34" charset="0"/>
              </a:rPr>
              <a:t>CLASE DOS</a:t>
            </a:r>
            <a:endParaRPr lang="en-US" sz="8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15415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365125"/>
            <a:ext cx="10515600" cy="1180211"/>
          </a:xfrm>
        </p:spPr>
        <p:txBody>
          <a:bodyPr>
            <a:noAutofit/>
          </a:bodyPr>
          <a:lstStyle/>
          <a:p>
            <a:pPr algn="ctr"/>
            <a:r>
              <a:rPr lang="es-ES" sz="2400" dirty="0">
                <a:solidFill>
                  <a:schemeClr val="bg1"/>
                </a:solidFill>
                <a:latin typeface="Arial Black" panose="020B0A04020102020204" pitchFamily="34" charset="0"/>
              </a:rPr>
              <a:t>ALGUNAS PREGUNTAS SOBRE EL MINISTERIO CRISTIANO DE SANIDAD FÍSICA </a:t>
            </a:r>
            <a:endParaRPr lang="en-US" sz="2400"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609344"/>
            <a:ext cx="10034016" cy="4567619"/>
          </a:xfrm>
        </p:spPr>
        <p:txBody>
          <a:bodyPr>
            <a:normAutofit fontScale="85000" lnSpcReduction="20000"/>
          </a:bodyPr>
          <a:lstStyle/>
          <a:p>
            <a:r>
              <a:rPr lang="es-ES" dirty="0">
                <a:solidFill>
                  <a:schemeClr val="bg1"/>
                </a:solidFill>
                <a:latin typeface="Arial Black" panose="020B0A04020102020204" pitchFamily="34" charset="0"/>
              </a:rPr>
              <a:t>La primera pregunta es: ¿es la voluntad de Dios sanar todas las enfermedades y dolencias físicas, o es su propósito sanar solamente a ciertas personas? </a:t>
            </a:r>
          </a:p>
          <a:p>
            <a:r>
              <a:rPr lang="es-ES" dirty="0">
                <a:solidFill>
                  <a:schemeClr val="bg1"/>
                </a:solidFill>
                <a:latin typeface="Arial Black" panose="020B0A04020102020204" pitchFamily="34" charset="0"/>
              </a:rPr>
              <a:t>Segundo, si Cristo es quien opera a través de instrumentos humanos, ¿por qué no todos son sanados? </a:t>
            </a:r>
          </a:p>
          <a:p>
            <a:r>
              <a:rPr lang="es-ES" dirty="0">
                <a:solidFill>
                  <a:schemeClr val="bg1"/>
                </a:solidFill>
                <a:latin typeface="Arial Black" panose="020B0A04020102020204" pitchFamily="34" charset="0"/>
              </a:rPr>
              <a:t>Tercero, ¿por qué es que la sanidad no siempre es instantánea? </a:t>
            </a:r>
          </a:p>
          <a:p>
            <a:r>
              <a:rPr lang="es-ES" dirty="0">
                <a:solidFill>
                  <a:schemeClr val="bg1"/>
                </a:solidFill>
                <a:latin typeface="Arial Black" panose="020B0A04020102020204" pitchFamily="34" charset="0"/>
              </a:rPr>
              <a:t>Cuarto, si yo vengo con fe buscando sanidad y no soy sanado, ¿no existe el peligro de que pierda mi fe? </a:t>
            </a:r>
          </a:p>
          <a:p>
            <a:r>
              <a:rPr lang="es-ES" dirty="0">
                <a:solidFill>
                  <a:schemeClr val="bg1"/>
                </a:solidFill>
                <a:latin typeface="Arial Black" panose="020B0A04020102020204" pitchFamily="34" charset="0"/>
              </a:rPr>
              <a:t>Y, por último, ¿por qué no podemos recibir sanidad de manera directa de parte de Cristo en lugar de recibirla a través de instrumentos humanos? La vida y obra de Jesús es la clave para responder a estas y otras preguntas.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2576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75B1606-79EA-FC1D-2871-CC308A7CAF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548" y="202990"/>
            <a:ext cx="11834903" cy="6452020"/>
          </a:xfr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199" y="2766218"/>
            <a:ext cx="10515600" cy="1325563"/>
          </a:xfrm>
        </p:spPr>
        <p:txBody>
          <a:bodyPr/>
          <a:lstStyle/>
          <a:p>
            <a:pPr algn="ctr"/>
            <a:r>
              <a:rPr lang="en-US" dirty="0">
                <a:solidFill>
                  <a:schemeClr val="bg1"/>
                </a:solidFill>
                <a:latin typeface="Arial Black" panose="020B0A04020102020204" pitchFamily="34" charset="0"/>
              </a:rPr>
              <a:t>INTRODUCCIÓN GENERAL</a:t>
            </a:r>
          </a:p>
        </p:txBody>
      </p:sp>
    </p:spTree>
    <p:extLst>
      <p:ext uri="{BB962C8B-B14F-4D97-AF65-F5344CB8AC3E}">
        <p14:creationId xmlns:p14="http://schemas.microsoft.com/office/powerpoint/2010/main" val="3199351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365125"/>
            <a:ext cx="10515600" cy="980351"/>
          </a:xfrm>
        </p:spPr>
        <p:txBody>
          <a:bodyPr>
            <a:normAutofit/>
          </a:bodyPr>
          <a:lstStyle/>
          <a:p>
            <a:pPr algn="ctr"/>
            <a:r>
              <a:rPr lang="es-ES" sz="2400" dirty="0">
                <a:solidFill>
                  <a:schemeClr val="bg1"/>
                </a:solidFill>
                <a:latin typeface="Arial Black" panose="020B0A04020102020204" pitchFamily="34" charset="0"/>
              </a:rPr>
              <a:t>¿Qué es lo que dicen las palabras y las acciones de Jesús?</a:t>
            </a:r>
            <a:endParaRPr lang="en-US" sz="2400"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691640"/>
            <a:ext cx="9805416" cy="4485323"/>
          </a:xfrm>
        </p:spPr>
        <p:txBody>
          <a:bodyPr>
            <a:normAutofit fontScale="85000" lnSpcReduction="20000"/>
          </a:bodyPr>
          <a:lstStyle/>
          <a:p>
            <a:r>
              <a:rPr lang="es-ES" dirty="0" err="1">
                <a:solidFill>
                  <a:schemeClr val="bg1"/>
                </a:solidFill>
                <a:latin typeface="Arial Black" panose="020B0A04020102020204" pitchFamily="34" charset="0"/>
              </a:rPr>
              <a:t>esús</a:t>
            </a:r>
            <a:r>
              <a:rPr lang="es-ES" dirty="0">
                <a:solidFill>
                  <a:schemeClr val="bg1"/>
                </a:solidFill>
                <a:latin typeface="Arial Black" panose="020B0A04020102020204" pitchFamily="34" charset="0"/>
              </a:rPr>
              <a:t> vivió entre los seres humanos para poder revelarnos, a través de sus palabras y acciones, la voluntad de Dios para nuestras vidas. Este testimonio no dice en ninguna parte que las enfermedades y las dolencias son enviadas por Dios para nuestro bien y corrección. </a:t>
            </a:r>
          </a:p>
          <a:p>
            <a:r>
              <a:rPr lang="es-ES" dirty="0">
                <a:solidFill>
                  <a:schemeClr val="bg1"/>
                </a:solidFill>
                <a:latin typeface="Arial Black" panose="020B0A04020102020204" pitchFamily="34" charset="0"/>
              </a:rPr>
              <a:t>La enfermedad jamás fue considerada por Jesús como ninguna otra cosa que algo malo, y él nunca trató con la enfermedad de otra manera que no fuese intentar curarla. </a:t>
            </a:r>
          </a:p>
          <a:p>
            <a:r>
              <a:rPr lang="es-ES" dirty="0">
                <a:solidFill>
                  <a:schemeClr val="bg1"/>
                </a:solidFill>
                <a:latin typeface="Arial Black" panose="020B0A04020102020204" pitchFamily="34" charset="0"/>
              </a:rPr>
              <a:t>En ningún lugar en las Escrituras Jesús sanciona la enfermedad como algo deseable o conveniente por ninguna razón. Él jamás aconsejó a nadie que aceptara la enfermedad como algo inevitable o provechoso, y mucho menos como la voluntad de Dios con un supuesto fin disciplinario, didáctico o edificante.</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60256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p:txBody>
          <a:bodyPr/>
          <a:lstStyle/>
          <a:p>
            <a:pPr algn="ctr"/>
            <a:r>
              <a:rPr lang="es-ES" sz="2800" dirty="0">
                <a:solidFill>
                  <a:schemeClr val="bg1"/>
                </a:solidFill>
                <a:latin typeface="Arial Black" panose="020B0A04020102020204" pitchFamily="34" charset="0"/>
              </a:rPr>
              <a:t>Jesús actuó de esta manera en oposición al mal. </a:t>
            </a:r>
            <a:endParaRPr lang="en-US"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517904"/>
            <a:ext cx="9814560" cy="4659059"/>
          </a:xfrm>
        </p:spPr>
        <p:txBody>
          <a:bodyPr>
            <a:normAutofit fontScale="92500"/>
          </a:bodyPr>
          <a:lstStyle/>
          <a:p>
            <a:r>
              <a:rPr lang="es-ES" dirty="0">
                <a:solidFill>
                  <a:schemeClr val="bg1"/>
                </a:solidFill>
                <a:latin typeface="Arial Black" panose="020B0A04020102020204" pitchFamily="34" charset="0"/>
              </a:rPr>
              <a:t>Jesús jamás consideró la enfermedad y la dolencia como “la voluntad de Dios” o como una disciplina impuesta por el Padre, sino como una agresión destructiva del diablo.</a:t>
            </a:r>
          </a:p>
          <a:p>
            <a:r>
              <a:rPr lang="es-ES" dirty="0">
                <a:solidFill>
                  <a:schemeClr val="bg1"/>
                </a:solidFill>
                <a:latin typeface="Arial Black" panose="020B0A04020102020204" pitchFamily="34" charset="0"/>
              </a:rPr>
              <a:t> En el mundo de Dios, Jesús siempre consideró al sufrimiento humano como un intruso, como una experiencia que no era nativa del reino de Dios.</a:t>
            </a:r>
          </a:p>
          <a:p>
            <a:r>
              <a:rPr lang="es-ES" dirty="0">
                <a:solidFill>
                  <a:schemeClr val="bg1"/>
                </a:solidFill>
                <a:latin typeface="Arial Black" panose="020B0A04020102020204" pitchFamily="34" charset="0"/>
              </a:rPr>
              <a:t> El dolor y el sufrimiento eran ajenos y extraños y tenían que ser atacados y destruidos, en cumplimiento del designio final de Dios. Cristo es Dios viniendo del cielo porque las cosas andaban mal en la tierra.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850611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p:txBody>
          <a:bodyPr>
            <a:normAutofit/>
          </a:bodyPr>
          <a:lstStyle/>
          <a:p>
            <a:pPr algn="ctr"/>
            <a:r>
              <a:rPr lang="es-ES" sz="2800" dirty="0">
                <a:solidFill>
                  <a:schemeClr val="bg1"/>
                </a:solidFill>
                <a:latin typeface="Arial Black" panose="020B0A04020102020204" pitchFamily="34" charset="0"/>
              </a:rPr>
              <a:t>Jesús actuó de esta manera por amor hacia los seres humanos. </a:t>
            </a:r>
            <a:endParaRPr lang="en-US" sz="2800"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490472"/>
            <a:ext cx="10198608" cy="4686491"/>
          </a:xfrm>
        </p:spPr>
        <p:txBody>
          <a:bodyPr>
            <a:normAutofit/>
          </a:bodyPr>
          <a:lstStyle/>
          <a:p>
            <a:r>
              <a:rPr lang="es-ES" dirty="0">
                <a:solidFill>
                  <a:schemeClr val="bg1"/>
                </a:solidFill>
                <a:latin typeface="Arial Black" panose="020B0A04020102020204" pitchFamily="34" charset="0"/>
              </a:rPr>
              <a:t>No hay un solo caso de alguna persona enferma que haya sido rechazado por Jesús o de alguien a quien él indicara la bondad de una enfermedad.</a:t>
            </a:r>
          </a:p>
          <a:p>
            <a:r>
              <a:rPr lang="es-ES" dirty="0">
                <a:solidFill>
                  <a:schemeClr val="bg1"/>
                </a:solidFill>
                <a:latin typeface="Arial Black" panose="020B0A04020102020204" pitchFamily="34" charset="0"/>
              </a:rPr>
              <a:t> No hay una sola bienaventuranza registrada para los enfermos y débiles. Jesús jamás hizo una apología de la enfermedad y el dolor. </a:t>
            </a:r>
          </a:p>
          <a:p>
            <a:r>
              <a:rPr lang="es-ES" dirty="0">
                <a:solidFill>
                  <a:schemeClr val="bg1"/>
                </a:solidFill>
                <a:latin typeface="Arial Black" panose="020B0A04020102020204" pitchFamily="34" charset="0"/>
              </a:rPr>
              <a:t>Las obras de sanidad de Jesús expresan su compasión por todas las cosas que no están en armonía con la voluntad soberana del Padre y por todos los que sufren las consecuencias de ello.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81011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365125"/>
            <a:ext cx="10515600" cy="1143635"/>
          </a:xfrm>
        </p:spPr>
        <p:txBody>
          <a:bodyPr>
            <a:normAutofit/>
          </a:bodyPr>
          <a:lstStyle/>
          <a:p>
            <a:pPr algn="ctr"/>
            <a:r>
              <a:rPr lang="es-ES" sz="2700" dirty="0">
                <a:solidFill>
                  <a:schemeClr val="bg1"/>
                </a:solidFill>
                <a:latin typeface="Arial Black" panose="020B0A04020102020204" pitchFamily="34" charset="0"/>
              </a:rPr>
              <a:t>Jesús actuó de esta manera para dar evidencias de la presencia del reino de Dios en y a través de él. </a:t>
            </a:r>
            <a:endParaRPr lang="en-US"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825625"/>
            <a:ext cx="10134600" cy="4351338"/>
          </a:xfrm>
        </p:spPr>
        <p:txBody>
          <a:bodyPr>
            <a:normAutofit fontScale="92500" lnSpcReduction="10000"/>
          </a:bodyPr>
          <a:lstStyle/>
          <a:p>
            <a:r>
              <a:rPr lang="es-ES" dirty="0">
                <a:solidFill>
                  <a:schemeClr val="bg1"/>
                </a:solidFill>
                <a:latin typeface="Arial Black" panose="020B0A04020102020204" pitchFamily="34" charset="0"/>
              </a:rPr>
              <a:t>Esta fue su respuesta a las dudas de Juan el Bautista. </a:t>
            </a:r>
          </a:p>
          <a:p>
            <a:r>
              <a:rPr lang="es-ES" dirty="0">
                <a:solidFill>
                  <a:schemeClr val="bg1"/>
                </a:solidFill>
                <a:latin typeface="Arial Black" panose="020B0A04020102020204" pitchFamily="34" charset="0"/>
              </a:rPr>
              <a:t>A través de sus obras de sanidad, Jesús dio evidencias de que todo el reino del mal y las tinieblas junto con su príncipe Satanás fue sacudido hasta sus cimientos, </a:t>
            </a:r>
          </a:p>
          <a:p>
            <a:r>
              <a:rPr lang="es-ES" dirty="0">
                <a:solidFill>
                  <a:schemeClr val="bg1"/>
                </a:solidFill>
                <a:latin typeface="Arial Black" panose="020B0A04020102020204" pitchFamily="34" charset="0"/>
              </a:rPr>
              <a:t>y que el reino de la bondad y la luz con su rey Dios estaba por fin viniendo a los suyos (</a:t>
            </a:r>
            <a:r>
              <a:rPr lang="es-ES" dirty="0" err="1">
                <a:solidFill>
                  <a:schemeClr val="bg1"/>
                </a:solidFill>
                <a:latin typeface="Arial Black" panose="020B0A04020102020204" pitchFamily="34" charset="0"/>
              </a:rPr>
              <a:t>Lc</a:t>
            </a:r>
            <a:r>
              <a:rPr lang="es-ES" dirty="0">
                <a:solidFill>
                  <a:schemeClr val="bg1"/>
                </a:solidFill>
                <a:latin typeface="Arial Black" panose="020B0A04020102020204" pitchFamily="34" charset="0"/>
              </a:rPr>
              <a:t>. 11.20). </a:t>
            </a:r>
          </a:p>
          <a:p>
            <a:r>
              <a:rPr lang="es-ES" dirty="0">
                <a:solidFill>
                  <a:schemeClr val="bg1"/>
                </a:solidFill>
                <a:latin typeface="Arial Black" panose="020B0A04020102020204" pitchFamily="34" charset="0"/>
              </a:rPr>
              <a:t>De aquí que sus milagros de sanidad fuesen ilustraciones del gran tema de las enseñanzas de Jesús en cuanto a que el reino de Dios se había acercado.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4390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365125"/>
            <a:ext cx="10515600" cy="980351"/>
          </a:xfrm>
        </p:spPr>
        <p:txBody>
          <a:bodyPr>
            <a:normAutofit/>
          </a:bodyPr>
          <a:lstStyle/>
          <a:p>
            <a:pPr algn="ctr"/>
            <a:r>
              <a:rPr lang="es-ES" sz="2700" dirty="0">
                <a:solidFill>
                  <a:schemeClr val="bg1"/>
                </a:solidFill>
                <a:latin typeface="Arial Black" panose="020B0A04020102020204" pitchFamily="34" charset="0"/>
              </a:rPr>
              <a:t>Jesús actuó de esta manera no para atraer la atención de la gente sobre sí mismo. </a:t>
            </a:r>
            <a:endParaRPr lang="en-US"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509713"/>
            <a:ext cx="9979152" cy="4667250"/>
          </a:xfrm>
        </p:spPr>
        <p:txBody>
          <a:bodyPr>
            <a:normAutofit/>
          </a:bodyPr>
          <a:lstStyle/>
          <a:p>
            <a:r>
              <a:rPr lang="es-ES" dirty="0">
                <a:solidFill>
                  <a:schemeClr val="bg1"/>
                </a:solidFill>
                <a:latin typeface="Arial Black" panose="020B0A04020102020204" pitchFamily="34" charset="0"/>
              </a:rPr>
              <a:t>Jesús no sanó a los enfermos tratando de probar de ese modo su divinidad, y forzándolos así a aceptar su enseñanza y generar fe. </a:t>
            </a:r>
          </a:p>
          <a:p>
            <a:r>
              <a:rPr lang="es-ES" dirty="0">
                <a:solidFill>
                  <a:schemeClr val="bg1"/>
                </a:solidFill>
                <a:latin typeface="Arial Black" panose="020B0A04020102020204" pitchFamily="34" charset="0"/>
              </a:rPr>
              <a:t>Los Evangelios nos presentan a un Cristo que huyó de la fama y pidió a aquellos que habían sido </a:t>
            </a:r>
            <a:r>
              <a:rPr lang="es-ES" dirty="0" err="1">
                <a:solidFill>
                  <a:schemeClr val="bg1"/>
                </a:solidFill>
                <a:latin typeface="Arial Black" panose="020B0A04020102020204" pitchFamily="34" charset="0"/>
              </a:rPr>
              <a:t>curados</a:t>
            </a:r>
            <a:r>
              <a:rPr lang="es-ES" dirty="0">
                <a:solidFill>
                  <a:schemeClr val="bg1"/>
                </a:solidFill>
                <a:latin typeface="Arial Black" panose="020B0A04020102020204" pitchFamily="34" charset="0"/>
              </a:rPr>
              <a:t> que no le contaran a nadie lo que había sucedido (Mt. 8.4; Mr. 8.26; </a:t>
            </a:r>
            <a:r>
              <a:rPr lang="es-ES" dirty="0" err="1">
                <a:solidFill>
                  <a:schemeClr val="bg1"/>
                </a:solidFill>
                <a:latin typeface="Arial Black" panose="020B0A04020102020204" pitchFamily="34" charset="0"/>
              </a:rPr>
              <a:t>Lc</a:t>
            </a:r>
            <a:r>
              <a:rPr lang="es-ES" dirty="0">
                <a:solidFill>
                  <a:schemeClr val="bg1"/>
                </a:solidFill>
                <a:latin typeface="Arial Black" panose="020B0A04020102020204" pitchFamily="34" charset="0"/>
              </a:rPr>
              <a:t>. 8.56).</a:t>
            </a:r>
          </a:p>
          <a:p>
            <a:r>
              <a:rPr lang="es-ES" dirty="0">
                <a:solidFill>
                  <a:schemeClr val="bg1"/>
                </a:solidFill>
                <a:latin typeface="Arial Black" panose="020B0A04020102020204" pitchFamily="34" charset="0"/>
              </a:rPr>
              <a:t> Jesús fue bien enfático en cuanto al secreto y discreción respecto de los milagros que hacía, y se negó a hacer de sus acciones de poder una especie de testimonio público de sí mismo.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514479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p:txBody>
          <a:bodyPr/>
          <a:lstStyle/>
          <a:p>
            <a:pPr algn="ctr"/>
            <a:r>
              <a:rPr lang="es-ES" sz="2800" dirty="0">
                <a:solidFill>
                  <a:schemeClr val="bg1"/>
                </a:solidFill>
                <a:latin typeface="Arial Black" panose="020B0A04020102020204" pitchFamily="34" charset="0"/>
              </a:rPr>
              <a:t>Jesús pudo y puede sanar porque él es el Sanador. </a:t>
            </a:r>
            <a:endParaRPr lang="en-US"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825625"/>
            <a:ext cx="9942576" cy="4351338"/>
          </a:xfrm>
        </p:spPr>
        <p:txBody>
          <a:bodyPr>
            <a:normAutofit fontScale="92500" lnSpcReduction="20000"/>
          </a:bodyPr>
          <a:lstStyle/>
          <a:p>
            <a:r>
              <a:rPr lang="es-ES" dirty="0">
                <a:solidFill>
                  <a:schemeClr val="bg1"/>
                </a:solidFill>
                <a:latin typeface="Arial Black" panose="020B0A04020102020204" pitchFamily="34" charset="0"/>
              </a:rPr>
              <a:t>Jesús curó como señal de quién era él y como expresión de su compasión. Él era Dios con nosotros, y el poder sanador de Dios se manifestó en él con plenitud para sanar. </a:t>
            </a:r>
          </a:p>
          <a:p>
            <a:r>
              <a:rPr lang="es-ES" dirty="0">
                <a:solidFill>
                  <a:schemeClr val="bg1"/>
                </a:solidFill>
                <a:latin typeface="Arial Black" panose="020B0A04020102020204" pitchFamily="34" charset="0"/>
              </a:rPr>
              <a:t>Él era el amor de Dios por nosotros, y su compasión por los enfermos sufrientes lo llevó a actuar de manera redentora en su favor. </a:t>
            </a:r>
          </a:p>
          <a:p>
            <a:r>
              <a:rPr lang="es-ES" dirty="0">
                <a:solidFill>
                  <a:schemeClr val="bg1"/>
                </a:solidFill>
                <a:latin typeface="Arial Black" panose="020B0A04020102020204" pitchFamily="34" charset="0"/>
              </a:rPr>
              <a:t>Se dice repetidamente en los Evangelios que nuestro Señor “tuvo compasión de ellos” cuando él sanó a los enfermos (Mt. 14.14). Esto no fue sólo por causa del pecado y la incredulidad humanos, si bien esto lo perturbó grandemente, sino también por causa del sufrimiento físico de los hombres y mujeres que él vio. J</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800212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365125"/>
            <a:ext cx="10515600" cy="980351"/>
          </a:xfrm>
        </p:spPr>
        <p:txBody>
          <a:bodyPr>
            <a:normAutofit/>
          </a:bodyPr>
          <a:lstStyle/>
          <a:p>
            <a:pPr algn="ctr"/>
            <a:r>
              <a:rPr lang="es-ES" sz="3200" dirty="0">
                <a:solidFill>
                  <a:schemeClr val="bg1"/>
                </a:solidFill>
                <a:latin typeface="Arial Black" panose="020B0A04020102020204" pitchFamily="34" charset="0"/>
              </a:rPr>
              <a:t>EL MINISTERIO DE SANIDAD DE LA IGLESIA </a:t>
            </a:r>
            <a:endParaRPr lang="en-US" sz="3200"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509713"/>
            <a:ext cx="9997440" cy="4667250"/>
          </a:xfrm>
        </p:spPr>
        <p:txBody>
          <a:bodyPr>
            <a:normAutofit fontScale="92500" lnSpcReduction="20000"/>
          </a:bodyPr>
          <a:lstStyle/>
          <a:p>
            <a:r>
              <a:rPr lang="es-ES" dirty="0">
                <a:solidFill>
                  <a:schemeClr val="bg1"/>
                </a:solidFill>
                <a:latin typeface="Arial Black" panose="020B0A04020102020204" pitchFamily="34" charset="0"/>
              </a:rPr>
              <a:t>Si bien a lo largo de los siglos los creyentes han ejercido los dones de sanidades, y hay testimonios históricos abundantes de ello, muchos cristianos han pecado de negligencia en el ejercicio de estos dones. </a:t>
            </a:r>
          </a:p>
          <a:p>
            <a:r>
              <a:rPr lang="es-ES" dirty="0">
                <a:solidFill>
                  <a:schemeClr val="bg1"/>
                </a:solidFill>
                <a:latin typeface="Arial Black" panose="020B0A04020102020204" pitchFamily="34" charset="0"/>
              </a:rPr>
              <a:t>En las últimas décadas, pentecostales y carismáticos han llamado la atención sobre la enseñanza y la práctica neotestamentarias. Esto ha ayudado a muchos otros evangélicos a redescubrir el valor de los dones de sanidades y la necesidad de un ministerio de sanidad en la iglesia. </a:t>
            </a:r>
          </a:p>
          <a:p>
            <a:r>
              <a:rPr lang="es-ES" dirty="0">
                <a:solidFill>
                  <a:schemeClr val="bg1"/>
                </a:solidFill>
                <a:latin typeface="Arial Black" panose="020B0A04020102020204" pitchFamily="34" charset="0"/>
              </a:rPr>
              <a:t>Este ministerio es un aspecto del evangelio que debería ser una práctica regular y natural de la vida total de la iglesia y de su empeño por cumplir con la misión que el Señor le encomendó.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666231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3"/>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p:txBody>
          <a:bodyPr/>
          <a:lstStyle/>
          <a:p>
            <a:pPr algn="ctr"/>
            <a:r>
              <a:rPr lang="en-US" dirty="0" err="1">
                <a:solidFill>
                  <a:schemeClr val="bg1"/>
                </a:solidFill>
                <a:latin typeface="Arial Black" panose="020B0A04020102020204" pitchFamily="34" charset="0"/>
              </a:rPr>
              <a:t>Diversos</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acercamientos</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interpretativos</a:t>
            </a:r>
            <a:r>
              <a:rPr lang="en-US" dirty="0">
                <a:solidFill>
                  <a:schemeClr val="bg1"/>
                </a:solidFill>
                <a:latin typeface="Arial Black" panose="020B0A04020102020204" pitchFamily="34" charset="0"/>
              </a:rPr>
              <a:t> </a:t>
            </a: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p:txBody>
          <a:bodyPr/>
          <a:lstStyle/>
          <a:p>
            <a:r>
              <a:rPr lang="en-US" dirty="0" err="1">
                <a:solidFill>
                  <a:schemeClr val="bg1"/>
                </a:solidFill>
                <a:latin typeface="Arial Black" panose="020B0A04020102020204" pitchFamily="34" charset="0"/>
              </a:rPr>
              <a:t>Acercamiento</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secularista</a:t>
            </a:r>
            <a:r>
              <a:rPr lang="en-US" dirty="0">
                <a:solidFill>
                  <a:schemeClr val="bg1"/>
                </a:solidFill>
                <a:latin typeface="Arial Black" panose="020B0A04020102020204" pitchFamily="34" charset="0"/>
              </a:rPr>
              <a:t>. </a:t>
            </a:r>
          </a:p>
          <a:p>
            <a:pPr lvl="1"/>
            <a:r>
              <a:rPr lang="en-US" dirty="0">
                <a:solidFill>
                  <a:schemeClr val="bg1"/>
                </a:solidFill>
                <a:latin typeface="Arial Black" panose="020B0A04020102020204" pitchFamily="34" charset="0"/>
              </a:rPr>
              <a:t>La </a:t>
            </a:r>
            <a:r>
              <a:rPr lang="en-US" dirty="0" err="1">
                <a:solidFill>
                  <a:schemeClr val="bg1"/>
                </a:solidFill>
                <a:latin typeface="Arial Black" panose="020B0A04020102020204" pitchFamily="34" charset="0"/>
              </a:rPr>
              <a:t>perspectiva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materialista</a:t>
            </a:r>
            <a:r>
              <a:rPr lang="en-US" dirty="0">
                <a:solidFill>
                  <a:schemeClr val="bg1"/>
                </a:solidFill>
                <a:latin typeface="Arial Black" panose="020B0A04020102020204" pitchFamily="34" charset="0"/>
              </a:rPr>
              <a:t>. </a:t>
            </a:r>
          </a:p>
          <a:p>
            <a:pPr lvl="1"/>
            <a:r>
              <a:rPr lang="en-US" dirty="0">
                <a:solidFill>
                  <a:schemeClr val="bg1"/>
                </a:solidFill>
                <a:latin typeface="Arial Black" panose="020B0A04020102020204" pitchFamily="34" charset="0"/>
              </a:rPr>
              <a:t>La </a:t>
            </a:r>
            <a:r>
              <a:rPr lang="en-US" dirty="0" err="1">
                <a:solidFill>
                  <a:schemeClr val="bg1"/>
                </a:solidFill>
                <a:latin typeface="Arial Black" panose="020B0A04020102020204" pitchFamily="34" charset="0"/>
              </a:rPr>
              <a:t>perspectiva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desmitologizadora</a:t>
            </a:r>
            <a:r>
              <a:rPr lang="en-US" dirty="0">
                <a:solidFill>
                  <a:schemeClr val="bg1"/>
                </a:solidFill>
                <a:latin typeface="Arial Black" panose="020B0A04020102020204" pitchFamily="34" charset="0"/>
              </a:rPr>
              <a:t>.</a:t>
            </a:r>
          </a:p>
          <a:p>
            <a:pPr lvl="1"/>
            <a:endParaRPr lang="en-US" dirty="0">
              <a:solidFill>
                <a:schemeClr val="bg1"/>
              </a:solidFill>
              <a:latin typeface="Arial Black" panose="020B0A04020102020204" pitchFamily="34" charset="0"/>
            </a:endParaRPr>
          </a:p>
          <a:p>
            <a:pPr lvl="1"/>
            <a:r>
              <a:rPr lang="en-US" dirty="0" err="1">
                <a:solidFill>
                  <a:schemeClr val="bg1"/>
                </a:solidFill>
                <a:latin typeface="Arial Black" panose="020B0A04020102020204" pitchFamily="34" charset="0"/>
              </a:rPr>
              <a:t>Acercamiento</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tradicionalista</a:t>
            </a:r>
            <a:r>
              <a:rPr lang="en-US" dirty="0">
                <a:solidFill>
                  <a:schemeClr val="bg1"/>
                </a:solidFill>
                <a:latin typeface="Arial Black" panose="020B0A04020102020204" pitchFamily="34" charset="0"/>
              </a:rPr>
              <a:t>. </a:t>
            </a:r>
          </a:p>
          <a:p>
            <a:pPr lvl="2"/>
            <a:r>
              <a:rPr lang="en-US" dirty="0">
                <a:solidFill>
                  <a:schemeClr val="bg1"/>
                </a:solidFill>
                <a:latin typeface="Arial Black" panose="020B0A04020102020204" pitchFamily="34" charset="0"/>
              </a:rPr>
              <a:t>La </a:t>
            </a:r>
            <a:r>
              <a:rPr lang="en-US" dirty="0" err="1">
                <a:solidFill>
                  <a:schemeClr val="bg1"/>
                </a:solidFill>
                <a:latin typeface="Arial Black" panose="020B0A04020102020204" pitchFamily="34" charset="0"/>
              </a:rPr>
              <a:t>perspectiva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dispensacionalista</a:t>
            </a:r>
            <a:r>
              <a:rPr lang="en-US" dirty="0">
                <a:solidFill>
                  <a:schemeClr val="bg1"/>
                </a:solidFill>
                <a:latin typeface="Arial Black" panose="020B0A04020102020204" pitchFamily="34" charset="0"/>
              </a:rPr>
              <a:t>.</a:t>
            </a:r>
          </a:p>
          <a:p>
            <a:pPr lvl="2"/>
            <a:r>
              <a:rPr lang="en-US" dirty="0">
                <a:solidFill>
                  <a:schemeClr val="bg1"/>
                </a:solidFill>
                <a:latin typeface="Arial Black" panose="020B0A04020102020204" pitchFamily="34" charset="0"/>
              </a:rPr>
              <a:t>La </a:t>
            </a:r>
            <a:r>
              <a:rPr lang="en-US" dirty="0" err="1">
                <a:solidFill>
                  <a:schemeClr val="bg1"/>
                </a:solidFill>
                <a:latin typeface="Arial Black" panose="020B0A04020102020204" pitchFamily="34" charset="0"/>
              </a:rPr>
              <a:t>perspectiva</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punitiva</a:t>
            </a:r>
            <a:r>
              <a:rPr lang="en-US" dirty="0">
                <a:solidFill>
                  <a:schemeClr val="bg1"/>
                </a:solidFill>
                <a:latin typeface="Arial Black" panose="020B0A04020102020204" pitchFamily="34" charset="0"/>
              </a:rPr>
              <a:t>. </a:t>
            </a:r>
          </a:p>
          <a:p>
            <a:pPr marL="914400" lvl="2" indent="0">
              <a:buNone/>
            </a:pPr>
            <a:r>
              <a:rPr lang="en-US" dirty="0" err="1">
                <a:solidFill>
                  <a:schemeClr val="bg1"/>
                </a:solidFill>
                <a:latin typeface="Arial Black" panose="020B0A04020102020204" pitchFamily="34" charset="0"/>
              </a:rPr>
              <a:t>Acercamiento</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extremista</a:t>
            </a:r>
            <a:r>
              <a:rPr lang="en-US" dirty="0">
                <a:solidFill>
                  <a:schemeClr val="bg1"/>
                </a:solidFill>
                <a:latin typeface="Arial Black" panose="020B0A04020102020204" pitchFamily="34" charset="0"/>
              </a:rPr>
              <a:t>. </a:t>
            </a:r>
          </a:p>
          <a:p>
            <a:pPr marL="914400" lvl="2" indent="0">
              <a:buNone/>
            </a:pPr>
            <a:r>
              <a:rPr lang="es-ES" dirty="0">
                <a:solidFill>
                  <a:schemeClr val="bg1"/>
                </a:solidFill>
                <a:latin typeface="Arial Black" panose="020B0A04020102020204" pitchFamily="34" charset="0"/>
              </a:rPr>
              <a:t>	Perspectiva del rechazo de la medicina. </a:t>
            </a:r>
          </a:p>
          <a:p>
            <a:pPr marL="914400" lvl="2" indent="0">
              <a:buNone/>
            </a:pPr>
            <a:r>
              <a:rPr lang="es-ES" dirty="0">
                <a:solidFill>
                  <a:schemeClr val="bg1"/>
                </a:solidFill>
                <a:latin typeface="Arial Black" panose="020B0A04020102020204" pitchFamily="34" charset="0"/>
              </a:rPr>
              <a:t>	Perspectiva de la demanda de fe. </a:t>
            </a:r>
            <a:endParaRPr lang="en-US" dirty="0">
              <a:solidFill>
                <a:schemeClr val="bg1"/>
              </a:solidFill>
              <a:latin typeface="Arial Black" panose="020B0A04020102020204" pitchFamily="34" charset="0"/>
            </a:endParaRPr>
          </a:p>
          <a:p>
            <a:pPr marL="914400" lvl="2" indent="0">
              <a:buNone/>
            </a:pPr>
            <a:r>
              <a:rPr lang="en-US" dirty="0">
                <a:solidFill>
                  <a:schemeClr val="bg1"/>
                </a:solidFill>
                <a:latin typeface="Arial Black" panose="020B0A04020102020204" pitchFamily="34" charset="0"/>
              </a:rPr>
              <a:t>	</a:t>
            </a:r>
          </a:p>
          <a:p>
            <a:pPr marL="457200" lvl="1" indent="0">
              <a:buNone/>
            </a:pP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0538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p:txBody>
          <a:bodyPr/>
          <a:lstStyle/>
          <a:p>
            <a:pPr algn="ctr"/>
            <a:r>
              <a:rPr lang="es-ES" dirty="0">
                <a:solidFill>
                  <a:schemeClr val="bg1"/>
                </a:solidFill>
                <a:latin typeface="Arial Black" panose="020B0A04020102020204" pitchFamily="34" charset="0"/>
              </a:rPr>
              <a:t>Acercamiento evangélico. </a:t>
            </a:r>
            <a:endParaRPr lang="en-US"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825625"/>
            <a:ext cx="10198608" cy="4351338"/>
          </a:xfrm>
        </p:spPr>
        <p:txBody>
          <a:bodyPr>
            <a:normAutofit/>
          </a:bodyPr>
          <a:lstStyle/>
          <a:p>
            <a:r>
              <a:rPr lang="es-ES" dirty="0">
                <a:solidFill>
                  <a:schemeClr val="bg1"/>
                </a:solidFill>
                <a:latin typeface="Arial Black" panose="020B0A04020102020204" pitchFamily="34" charset="0"/>
              </a:rPr>
              <a:t>A nuestro juicio, éste es el acercamiento más </a:t>
            </a:r>
          </a:p>
          <a:p>
            <a:r>
              <a:rPr lang="es-ES" dirty="0">
                <a:solidFill>
                  <a:schemeClr val="bg1"/>
                </a:solidFill>
                <a:latin typeface="Arial Black" panose="020B0A04020102020204" pitchFamily="34" charset="0"/>
              </a:rPr>
              <a:t>balanceado y el que cuenta con un adecuado apoyo bíblico y teológico.</a:t>
            </a:r>
          </a:p>
          <a:p>
            <a:r>
              <a:rPr lang="es-ES" dirty="0">
                <a:solidFill>
                  <a:schemeClr val="bg1"/>
                </a:solidFill>
                <a:latin typeface="Arial Black" panose="020B0A04020102020204" pitchFamily="34" charset="0"/>
              </a:rPr>
              <a:t> El planteo de este acercamiento señala que la respuesta al olvido del ministerio de sanidad de la iglesia y a las posiciones equivocadas o extremas que hemos señalado está en una nueva aproximación, que parte de la convicción de que el Espíritu Santo está restaurando los dones de sanidades en la iglesia hoy.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607460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365125"/>
            <a:ext cx="10515600" cy="980351"/>
          </a:xfrm>
        </p:spPr>
        <p:txBody>
          <a:bodyPr/>
          <a:lstStyle/>
          <a:p>
            <a:pPr algn="ctr"/>
            <a:r>
              <a:rPr lang="es-ES" dirty="0">
                <a:solidFill>
                  <a:schemeClr val="bg1"/>
                </a:solidFill>
                <a:latin typeface="Arial Black" panose="020B0A04020102020204" pitchFamily="34" charset="0"/>
              </a:rPr>
              <a:t>Qué son los dones de sanidades? </a:t>
            </a:r>
            <a:endParaRPr lang="en-US"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509713"/>
            <a:ext cx="10171176" cy="4667250"/>
          </a:xfrm>
        </p:spPr>
        <p:txBody>
          <a:bodyPr>
            <a:normAutofit lnSpcReduction="10000"/>
          </a:bodyPr>
          <a:lstStyle/>
          <a:p>
            <a:r>
              <a:rPr lang="es-ES" dirty="0">
                <a:solidFill>
                  <a:schemeClr val="bg1"/>
                </a:solidFill>
                <a:latin typeface="Arial Black" panose="020B0A04020102020204" pitchFamily="34" charset="0"/>
              </a:rPr>
              <a:t>Los dones de sanidades son las habilidades especiales “que Dios da a ciertos miembros del cuerpo de Cristo, para servir como intermediarios humanos, a través de los cuales le agrada a Dios curar las enfermedades y restaurar la salud (integral de la persona afectada), aparte del uso de los medios naturales.</a:t>
            </a:r>
          </a:p>
          <a:p>
            <a:r>
              <a:rPr lang="es-ES" dirty="0">
                <a:solidFill>
                  <a:schemeClr val="bg1"/>
                </a:solidFill>
                <a:latin typeface="Arial Black" panose="020B0A04020102020204" pitchFamily="34" charset="0"/>
              </a:rPr>
              <a:t>¿Qué dice la Biblia sobre los dones de sanidades? En 1 Co. 12.9b, Pablo habla literalmente de “dones de sanidades” (</a:t>
            </a:r>
            <a:r>
              <a:rPr lang="es-ES" dirty="0" err="1">
                <a:solidFill>
                  <a:schemeClr val="bg1"/>
                </a:solidFill>
                <a:latin typeface="Arial Black" panose="020B0A04020102020204" pitchFamily="34" charset="0"/>
              </a:rPr>
              <a:t>carísmata</a:t>
            </a:r>
            <a:r>
              <a:rPr lang="es-ES" dirty="0">
                <a:solidFill>
                  <a:schemeClr val="bg1"/>
                </a:solidFill>
                <a:latin typeface="Arial Black" panose="020B0A04020102020204" pitchFamily="34" charset="0"/>
              </a:rPr>
              <a:t> </a:t>
            </a:r>
            <a:r>
              <a:rPr lang="es-ES" dirty="0" err="1">
                <a:solidFill>
                  <a:schemeClr val="bg1"/>
                </a:solidFill>
                <a:latin typeface="Arial Black" panose="020B0A04020102020204" pitchFamily="34" charset="0"/>
              </a:rPr>
              <a:t>iamáton</a:t>
            </a:r>
            <a:r>
              <a:rPr lang="es-ES" dirty="0">
                <a:solidFill>
                  <a:schemeClr val="bg1"/>
                </a:solidFill>
                <a:latin typeface="Arial Black" panose="020B0A04020102020204" pitchFamily="34" charset="0"/>
              </a:rPr>
              <a:t>). El doble plural indica diferentes tipos de enfermedades que requieren diferentes tipos de sanidades.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63774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365125"/>
            <a:ext cx="10515600" cy="854075"/>
          </a:xfrm>
        </p:spPr>
        <p:txBody>
          <a:bodyPr>
            <a:normAutofit/>
          </a:bodyPr>
          <a:lstStyle/>
          <a:p>
            <a:pPr algn="ctr"/>
            <a:r>
              <a:rPr lang="es-ES" sz="2000" dirty="0">
                <a:solidFill>
                  <a:schemeClr val="bg1"/>
                </a:solidFill>
                <a:latin typeface="Arial Black" panose="020B0A04020102020204" pitchFamily="34" charset="0"/>
              </a:rPr>
              <a:t>Esta es una de las historias de sanidad más famosas en la Biblia.</a:t>
            </a:r>
            <a:endParaRPr lang="en-US" sz="2000"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219200"/>
            <a:ext cx="10515600" cy="4957763"/>
          </a:xfrm>
        </p:spPr>
        <p:txBody>
          <a:bodyPr>
            <a:normAutofit fontScale="92500" lnSpcReduction="20000"/>
          </a:bodyPr>
          <a:lstStyle/>
          <a:p>
            <a:r>
              <a:rPr lang="es-ES" dirty="0">
                <a:solidFill>
                  <a:schemeClr val="bg1"/>
                </a:solidFill>
                <a:latin typeface="Arial Black" panose="020B0A04020102020204" pitchFamily="34" charset="0"/>
              </a:rPr>
              <a:t>Lucas 17.11-19: “Un día, siguiendo su viaje a Jerusalén, Jesús pasaba por Samaria y Galilea. Cuando estaba por entrar en un pueblo, salieron a su encuentro diez hombres enfermos de lepra. Como se habían quedado </a:t>
            </a:r>
          </a:p>
          <a:p>
            <a:r>
              <a:rPr lang="es-ES" dirty="0">
                <a:solidFill>
                  <a:schemeClr val="bg1"/>
                </a:solidFill>
                <a:latin typeface="Arial Black" panose="020B0A04020102020204" pitchFamily="34" charset="0"/>
              </a:rPr>
              <a:t>a cierta distancia, gritaron: </a:t>
            </a:r>
          </a:p>
          <a:p>
            <a:r>
              <a:rPr lang="es-ES" dirty="0">
                <a:solidFill>
                  <a:schemeClr val="bg1"/>
                </a:solidFill>
                <a:latin typeface="Arial Black" panose="020B0A04020102020204" pitchFamily="34" charset="0"/>
              </a:rPr>
              <a:t>-¡Jesús, Maestro, ten compasión de nosotros! </a:t>
            </a:r>
          </a:p>
          <a:p>
            <a:r>
              <a:rPr lang="es-ES" dirty="0">
                <a:solidFill>
                  <a:schemeClr val="bg1"/>
                </a:solidFill>
                <a:latin typeface="Arial Black" panose="020B0A04020102020204" pitchFamily="34" charset="0"/>
              </a:rPr>
              <a:t>Al verlos, les dijo: -Vayan a presentarse a los sacerdotes. </a:t>
            </a:r>
          </a:p>
          <a:p>
            <a:r>
              <a:rPr lang="es-ES" dirty="0">
                <a:solidFill>
                  <a:schemeClr val="bg1"/>
                </a:solidFill>
                <a:latin typeface="Arial Black" panose="020B0A04020102020204" pitchFamily="34" charset="0"/>
              </a:rPr>
              <a:t>Resultó que, mientras iban de camino, quedaron limpios. </a:t>
            </a:r>
          </a:p>
          <a:p>
            <a:r>
              <a:rPr lang="es-ES" dirty="0">
                <a:solidFill>
                  <a:schemeClr val="bg1"/>
                </a:solidFill>
                <a:latin typeface="Arial Black" panose="020B0A04020102020204" pitchFamily="34" charset="0"/>
              </a:rPr>
              <a:t>Uno de ellos, al verse ya sano, regresó alabando a Dios a grandes voces. Cayó rostro en tierra a los pies de Jesús y le dio las gracias, no obstante que era samaritano.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553824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p:txBody>
          <a:bodyPr/>
          <a:lstStyle/>
          <a:p>
            <a:pPr algn="ctr"/>
            <a:r>
              <a:rPr lang="es-ES" sz="3200" dirty="0">
                <a:solidFill>
                  <a:schemeClr val="bg1"/>
                </a:solidFill>
                <a:latin typeface="Arial Black" panose="020B0A04020102020204" pitchFamily="34" charset="0"/>
              </a:rPr>
              <a:t>Los dones para sanar son dados a la iglesia. </a:t>
            </a:r>
            <a:endParaRPr lang="en-US"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371600"/>
            <a:ext cx="9970008" cy="4805363"/>
          </a:xfrm>
        </p:spPr>
        <p:txBody>
          <a:bodyPr>
            <a:normAutofit fontScale="92500" lnSpcReduction="10000"/>
          </a:bodyPr>
          <a:lstStyle/>
          <a:p>
            <a:r>
              <a:rPr lang="es-ES" dirty="0">
                <a:solidFill>
                  <a:schemeClr val="bg1"/>
                </a:solidFill>
                <a:latin typeface="Arial Black" panose="020B0A04020102020204" pitchFamily="34" charset="0"/>
              </a:rPr>
              <a:t>Los creyentes necesitamos reconocer que el ministerio de sanidad de Jesús ha sido confiado a todo el cuerpo de Cristo, y no a unos pocos ministros prominentes con dones extraordinarios de sanidad. Cuando Jesús llamó y comisionó a los doce, les dijo: Mt. 10.1; Mr. 3.13-15; 6.7, 12-13; </a:t>
            </a:r>
            <a:r>
              <a:rPr lang="es-ES" dirty="0" err="1">
                <a:solidFill>
                  <a:schemeClr val="bg1"/>
                </a:solidFill>
                <a:latin typeface="Arial Black" panose="020B0A04020102020204" pitchFamily="34" charset="0"/>
              </a:rPr>
              <a:t>Lc</a:t>
            </a:r>
            <a:r>
              <a:rPr lang="es-ES" dirty="0">
                <a:solidFill>
                  <a:schemeClr val="bg1"/>
                </a:solidFill>
                <a:latin typeface="Arial Black" panose="020B0A04020102020204" pitchFamily="34" charset="0"/>
              </a:rPr>
              <a:t>. 9.1.</a:t>
            </a:r>
          </a:p>
          <a:p>
            <a:r>
              <a:rPr lang="es-ES" dirty="0">
                <a:solidFill>
                  <a:schemeClr val="bg1"/>
                </a:solidFill>
                <a:latin typeface="Arial Black" panose="020B0A04020102020204" pitchFamily="34" charset="0"/>
              </a:rPr>
              <a:t> Cuando Jesús envió a los setenta, les dijo: </a:t>
            </a:r>
            <a:r>
              <a:rPr lang="es-ES" dirty="0" err="1">
                <a:solidFill>
                  <a:schemeClr val="bg1"/>
                </a:solidFill>
                <a:latin typeface="Arial Black" panose="020B0A04020102020204" pitchFamily="34" charset="0"/>
              </a:rPr>
              <a:t>Lc</a:t>
            </a:r>
            <a:r>
              <a:rPr lang="es-ES" dirty="0">
                <a:solidFill>
                  <a:schemeClr val="bg1"/>
                </a:solidFill>
                <a:latin typeface="Arial Black" panose="020B0A04020102020204" pitchFamily="34" charset="0"/>
              </a:rPr>
              <a:t>. 10.1, 9, 17-19. Cuando Jesús le encargó su misión a la iglesia, le dijo: </a:t>
            </a:r>
            <a:r>
              <a:rPr lang="es-ES" dirty="0" err="1">
                <a:solidFill>
                  <a:schemeClr val="bg1"/>
                </a:solidFill>
                <a:latin typeface="Arial Black" panose="020B0A04020102020204" pitchFamily="34" charset="0"/>
              </a:rPr>
              <a:t>Hch</a:t>
            </a:r>
            <a:r>
              <a:rPr lang="es-ES" dirty="0">
                <a:solidFill>
                  <a:schemeClr val="bg1"/>
                </a:solidFill>
                <a:latin typeface="Arial Black" panose="020B0A04020102020204" pitchFamily="34" charset="0"/>
              </a:rPr>
              <a:t>. 1.8;Jn. 14.12-14; Mr. 16.15-18. Orar por los enfermos es tan imperativo como predicar el </a:t>
            </a:r>
            <a:r>
              <a:rPr lang="es-ES" dirty="0" err="1">
                <a:solidFill>
                  <a:schemeClr val="bg1"/>
                </a:solidFill>
                <a:latin typeface="Arial Black" panose="020B0A04020102020204" pitchFamily="34" charset="0"/>
              </a:rPr>
              <a:t>evangelio</a:t>
            </a:r>
            <a:r>
              <a:rPr lang="es-ES" dirty="0">
                <a:solidFill>
                  <a:schemeClr val="bg1"/>
                </a:solidFill>
                <a:latin typeface="Arial Black" panose="020B0A04020102020204" pitchFamily="34" charset="0"/>
              </a:rPr>
              <a:t>. Por eso, Dios puede usar a cualquier creyente lleno del ES para sanar.</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74460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2658382"/>
            <a:ext cx="10515600" cy="1325563"/>
          </a:xfrm>
        </p:spPr>
        <p:txBody>
          <a:bodyPr>
            <a:normAutofit/>
          </a:bodyPr>
          <a:lstStyle/>
          <a:p>
            <a:pPr algn="ctr"/>
            <a:r>
              <a:rPr lang="es-ES" sz="3600" dirty="0">
                <a:solidFill>
                  <a:schemeClr val="bg1"/>
                </a:solidFill>
                <a:latin typeface="Arial Black" panose="020B0A04020102020204" pitchFamily="34" charset="0"/>
              </a:rPr>
              <a:t>La iglesia como una comunidad de terapeutas </a:t>
            </a:r>
            <a:endParaRPr lang="en-US" sz="3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081977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p:txBody>
          <a:bodyPr/>
          <a:lstStyle/>
          <a:p>
            <a:pPr algn="ctr"/>
            <a:r>
              <a:rPr lang="en-US" dirty="0" err="1">
                <a:solidFill>
                  <a:schemeClr val="bg1"/>
                </a:solidFill>
                <a:latin typeface="Arial Black" panose="020B0A04020102020204" pitchFamily="34" charset="0"/>
              </a:rPr>
              <a:t>Condiciones</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espirituales</a:t>
            </a:r>
            <a:r>
              <a:rPr lang="en-US" dirty="0">
                <a:solidFill>
                  <a:schemeClr val="bg1"/>
                </a:solidFill>
                <a:latin typeface="Arial Black" panose="020B0A04020102020204" pitchFamily="34" charset="0"/>
              </a:rPr>
              <a:t>. </a:t>
            </a: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825625"/>
            <a:ext cx="9495971" cy="4351338"/>
          </a:xfrm>
        </p:spPr>
        <p:txBody>
          <a:bodyPr/>
          <a:lstStyle/>
          <a:p>
            <a:r>
              <a:rPr lang="es-ES" sz="3600" dirty="0">
                <a:solidFill>
                  <a:schemeClr val="bg1"/>
                </a:solidFill>
                <a:latin typeface="Arial Black" panose="020B0A04020102020204" pitchFamily="34" charset="0"/>
              </a:rPr>
              <a:t>un total rendimiento a Dios</a:t>
            </a:r>
          </a:p>
          <a:p>
            <a:r>
              <a:rPr lang="es-ES" sz="3600" dirty="0">
                <a:solidFill>
                  <a:schemeClr val="bg1"/>
                </a:solidFill>
                <a:latin typeface="Arial Black" panose="020B0A04020102020204" pitchFamily="34" charset="0"/>
              </a:rPr>
              <a:t>disposición a ministrar bajo la </a:t>
            </a:r>
          </a:p>
          <a:p>
            <a:r>
              <a:rPr lang="es-ES" sz="3600" dirty="0">
                <a:solidFill>
                  <a:schemeClr val="bg1"/>
                </a:solidFill>
                <a:latin typeface="Arial Black" panose="020B0A04020102020204" pitchFamily="34" charset="0"/>
              </a:rPr>
              <a:t>autoridad del liderazgo de la iglesia.</a:t>
            </a:r>
          </a:p>
          <a:p>
            <a:r>
              <a:rPr lang="es-ES" sz="3600" dirty="0">
                <a:solidFill>
                  <a:schemeClr val="bg1"/>
                </a:solidFill>
                <a:latin typeface="Arial Black" panose="020B0A04020102020204" pitchFamily="34" charset="0"/>
              </a:rPr>
              <a:t>, un profundo amor por el que sufre que se exprese en compasión (Mt. 14.14). </a:t>
            </a:r>
          </a:p>
          <a:p>
            <a:r>
              <a:rPr lang="es-ES" sz="3600" dirty="0">
                <a:solidFill>
                  <a:schemeClr val="bg1"/>
                </a:solidFill>
                <a:latin typeface="Arial Black" panose="020B0A04020102020204" pitchFamily="34" charset="0"/>
              </a:rPr>
              <a:t>fe en el poder de Dios para sanar</a:t>
            </a: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550178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p:txBody>
          <a:bodyPr/>
          <a:lstStyle/>
          <a:p>
            <a:pPr algn="ctr"/>
            <a:r>
              <a:rPr lang="en-US" dirty="0" err="1">
                <a:solidFill>
                  <a:schemeClr val="bg1"/>
                </a:solidFill>
                <a:latin typeface="Arial Black" panose="020B0A04020102020204" pitchFamily="34" charset="0"/>
              </a:rPr>
              <a:t>Condiciones</a:t>
            </a:r>
            <a:r>
              <a:rPr lang="en-US" dirty="0">
                <a:solidFill>
                  <a:schemeClr val="bg1"/>
                </a:solidFill>
                <a:latin typeface="Arial Black" panose="020B0A04020102020204" pitchFamily="34" charset="0"/>
              </a:rPr>
              <a:t> </a:t>
            </a:r>
            <a:r>
              <a:rPr lang="en-US" dirty="0" err="1">
                <a:solidFill>
                  <a:schemeClr val="bg1"/>
                </a:solidFill>
                <a:latin typeface="Arial Black" panose="020B0A04020102020204" pitchFamily="34" charset="0"/>
              </a:rPr>
              <a:t>ministeriales</a:t>
            </a:r>
            <a:r>
              <a:rPr lang="en-US" dirty="0">
                <a:solidFill>
                  <a:schemeClr val="bg1"/>
                </a:solidFill>
                <a:latin typeface="Arial Black" panose="020B0A04020102020204" pitchFamily="34" charset="0"/>
              </a:rPr>
              <a:t>. </a:t>
            </a: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825625"/>
            <a:ext cx="9350829" cy="4351338"/>
          </a:xfrm>
        </p:spPr>
        <p:txBody>
          <a:bodyPr/>
          <a:lstStyle/>
          <a:p>
            <a:r>
              <a:rPr lang="es-ES" dirty="0">
                <a:solidFill>
                  <a:schemeClr val="bg1"/>
                </a:solidFill>
                <a:latin typeface="Arial Black" panose="020B0A04020102020204" pitchFamily="34" charset="0"/>
              </a:rPr>
              <a:t>Puede ministrar sanidad cualquier creyente que dé evidencias de haber recibido estos dones o cualquier otro creyente frente a una necesidad específica.</a:t>
            </a:r>
          </a:p>
          <a:p>
            <a:r>
              <a:rPr lang="es-ES" dirty="0">
                <a:solidFill>
                  <a:schemeClr val="bg1"/>
                </a:solidFill>
                <a:latin typeface="Arial Black" panose="020B0A04020102020204" pitchFamily="34" charset="0"/>
              </a:rPr>
              <a:t>Por otro lado, puede ministrar el liderazgo de la iglesia (pastores, ministros, ancianos, diáconos), en virtud de su responsabilidad y autoridad. Esto era lo normal en la iglesia primitiva (</a:t>
            </a:r>
            <a:r>
              <a:rPr lang="es-ES" dirty="0" err="1">
                <a:solidFill>
                  <a:schemeClr val="bg1"/>
                </a:solidFill>
                <a:latin typeface="Arial Black" panose="020B0A04020102020204" pitchFamily="34" charset="0"/>
              </a:rPr>
              <a:t>Stg</a:t>
            </a:r>
            <a:r>
              <a:rPr lang="es-ES" dirty="0">
                <a:solidFill>
                  <a:schemeClr val="bg1"/>
                </a:solidFill>
                <a:latin typeface="Arial Black" panose="020B0A04020102020204" pitchFamily="34" charset="0"/>
              </a:rPr>
              <a:t>. 5.14).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700008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2353583"/>
            <a:ext cx="10515600" cy="1325563"/>
          </a:xfrm>
        </p:spPr>
        <p:txBody>
          <a:bodyPr/>
          <a:lstStyle/>
          <a:p>
            <a:pPr algn="ctr"/>
            <a:r>
              <a:rPr lang="es-ES" dirty="0">
                <a:solidFill>
                  <a:schemeClr val="bg1"/>
                </a:solidFill>
                <a:latin typeface="Arial Black" panose="020B0A04020102020204" pitchFamily="34" charset="0"/>
              </a:rPr>
              <a:t>La iglesia como una comunidad que hace terapia</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212011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393371"/>
            <a:ext cx="9771743" cy="4783592"/>
          </a:xfrm>
        </p:spPr>
        <p:txBody>
          <a:bodyPr/>
          <a:lstStyle/>
          <a:p>
            <a:r>
              <a:rPr lang="es-ES" dirty="0">
                <a:solidFill>
                  <a:schemeClr val="bg1"/>
                </a:solidFill>
                <a:latin typeface="Arial Black" panose="020B0A04020102020204" pitchFamily="34" charset="0"/>
              </a:rPr>
              <a:t>La condición de la iglesia como una comunidad que hace terapia representa una enorme responsabilidad frente a Dios y frente al prójimo en necesidad. </a:t>
            </a:r>
          </a:p>
          <a:p>
            <a:r>
              <a:rPr lang="es-ES" dirty="0">
                <a:solidFill>
                  <a:schemeClr val="bg1"/>
                </a:solidFill>
                <a:latin typeface="Arial Black" panose="020B0A04020102020204" pitchFamily="34" charset="0"/>
              </a:rPr>
              <a:t>La iglesia debe ser sumamente cuidadosa en el desempeño de su ministerio de sanidad y en el uso y ejercicio de los dones de sanidades. ¿Cómo ejercer los dones de sanidades?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18541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2228056"/>
            <a:ext cx="10515600" cy="2401887"/>
          </a:xfrm>
        </p:spPr>
        <p:txBody>
          <a:bodyPr>
            <a:normAutofit/>
          </a:bodyPr>
          <a:lstStyle/>
          <a:p>
            <a:pPr algn="ctr"/>
            <a:r>
              <a:rPr lang="es-ES" sz="6600" dirty="0">
                <a:solidFill>
                  <a:schemeClr val="bg1"/>
                </a:solidFill>
                <a:latin typeface="Arial Black" panose="020B0A04020102020204" pitchFamily="34" charset="0"/>
              </a:rPr>
              <a:t>CLASE TRES</a:t>
            </a:r>
            <a:endParaRPr lang="en-US" sz="6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555664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2228056"/>
            <a:ext cx="10515600" cy="2401887"/>
          </a:xfrm>
        </p:spPr>
        <p:txBody>
          <a:bodyPr>
            <a:normAutofit/>
          </a:bodyPr>
          <a:lstStyle/>
          <a:p>
            <a:pPr algn="ctr"/>
            <a:r>
              <a:rPr lang="es-ES" dirty="0">
                <a:solidFill>
                  <a:schemeClr val="bg1"/>
                </a:solidFill>
                <a:latin typeface="Arial Black" panose="020B0A04020102020204" pitchFamily="34" charset="0"/>
              </a:rPr>
              <a:t>CAPÍTULO X</a:t>
            </a:r>
            <a:br>
              <a:rPr lang="es-ES" dirty="0">
                <a:solidFill>
                  <a:schemeClr val="bg1"/>
                </a:solidFill>
                <a:latin typeface="Arial Black" panose="020B0A04020102020204" pitchFamily="34" charset="0"/>
              </a:rPr>
            </a:br>
            <a:r>
              <a:rPr lang="es-ES" dirty="0">
                <a:solidFill>
                  <a:schemeClr val="bg1"/>
                </a:solidFill>
                <a:latin typeface="Arial Black" panose="020B0A04020102020204" pitchFamily="34" charset="0"/>
              </a:rPr>
              <a:t>Sanidad mental</a:t>
            </a:r>
            <a:br>
              <a:rPr lang="es-ES" dirty="0">
                <a:solidFill>
                  <a:schemeClr val="bg1"/>
                </a:solidFill>
                <a:latin typeface="Arial Black" panose="020B0A04020102020204" pitchFamily="34" charset="0"/>
              </a:rPr>
            </a:br>
            <a:r>
              <a:rPr lang="es-ES" dirty="0">
                <a:solidFill>
                  <a:schemeClr val="bg1"/>
                </a:solidFill>
                <a:latin typeface="Arial Black" panose="020B0A04020102020204" pitchFamily="34" charset="0"/>
              </a:rPr>
              <a:t>ministerio de integración</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53926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117600"/>
            <a:ext cx="9597571" cy="5059363"/>
          </a:xfrm>
        </p:spPr>
        <p:txBody>
          <a:bodyPr>
            <a:normAutofit lnSpcReduction="10000"/>
          </a:bodyPr>
          <a:lstStyle/>
          <a:p>
            <a:r>
              <a:rPr lang="es-ES" dirty="0">
                <a:solidFill>
                  <a:schemeClr val="bg1"/>
                </a:solidFill>
                <a:latin typeface="Arial Black" panose="020B0A04020102020204" pitchFamily="34" charset="0"/>
              </a:rPr>
              <a:t>Desde tiempos remotos la enfermedad mental y las perturbaciones neurológicas y síquicas han provocado fascinación y temor, molestia y frustración. Generalmente se han evaluado estos trastornos con prejuicios y de maneras muy negativas. </a:t>
            </a:r>
          </a:p>
          <a:p>
            <a:r>
              <a:rPr lang="es-ES" dirty="0">
                <a:solidFill>
                  <a:schemeClr val="bg1"/>
                </a:solidFill>
                <a:latin typeface="Arial Black" panose="020B0A04020102020204" pitchFamily="34" charset="0"/>
              </a:rPr>
              <a:t>Los desórdenes mentales, la epilepsia, la histeria y en general los estallidos emocionales no eran desconocidos en el mundo antiguo, y las personas afectadas por estos males sufrían enormemente. Estas enfermedades generalmente eran relacionadas con la ira de los dioses o la operación de espíritus malignos.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69551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p:txBody>
          <a:bodyPr/>
          <a:lstStyle/>
          <a:p>
            <a:pPr algn="ctr"/>
            <a:r>
              <a:rPr lang="en-US" dirty="0">
                <a:solidFill>
                  <a:schemeClr val="bg1"/>
                </a:solidFill>
                <a:latin typeface="Arial Black" panose="020B0A04020102020204" pitchFamily="34" charset="0"/>
              </a:rPr>
              <a:t>ENFERMEDAD MENTAL </a:t>
            </a:r>
          </a:p>
        </p:txBody>
      </p:sp>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436914"/>
            <a:ext cx="9960429" cy="4740049"/>
          </a:xfrm>
        </p:spPr>
        <p:txBody>
          <a:bodyPr>
            <a:normAutofit lnSpcReduction="10000"/>
          </a:bodyPr>
          <a:lstStyle/>
          <a:p>
            <a:r>
              <a:rPr lang="es-ES" dirty="0">
                <a:solidFill>
                  <a:schemeClr val="bg1"/>
                </a:solidFill>
                <a:latin typeface="Arial Black" panose="020B0A04020102020204" pitchFamily="34" charset="0"/>
              </a:rPr>
              <a:t>De todos los aspectos que encierra un ministerio de sanidad cristiana integral, seguramente ninguno ha sufrido más del olvido y negligencia de parte de la iglesia cristiana que el de la sanidad de las enfermedades mentales. </a:t>
            </a:r>
          </a:p>
          <a:p>
            <a:r>
              <a:rPr lang="es-ES" dirty="0">
                <a:solidFill>
                  <a:schemeClr val="bg1"/>
                </a:solidFill>
                <a:latin typeface="Arial Black" panose="020B0A04020102020204" pitchFamily="34" charset="0"/>
              </a:rPr>
              <a:t>No sólo que, en general, los cristianos no hemos hecho casi nada en relación con el cumplimiento responsable de un ministerio de integración en bien de los sufrientes mentales, sino que hemos sido en el correr del tiempo uno de los mayores contribuyentes a la exclusión social y condenación de los mismos.</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04397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3"/>
          <a:stretch>
            <a:fillRect/>
          </a:stretch>
        </p:blipFill>
        <p:spPr>
          <a:xfrm>
            <a:off x="179319" y="200888"/>
            <a:ext cx="11833362" cy="6456224"/>
          </a:xfrm>
          <a:prstGeom prst="rect">
            <a:avLst/>
          </a:prstGeom>
        </p:spPr>
      </p:pic>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900545"/>
            <a:ext cx="10051473" cy="5276418"/>
          </a:xfrm>
        </p:spPr>
        <p:txBody>
          <a:bodyPr>
            <a:normAutofit lnSpcReduction="10000"/>
          </a:bodyPr>
          <a:lstStyle/>
          <a:p>
            <a:r>
              <a:rPr lang="es-ES" dirty="0">
                <a:solidFill>
                  <a:schemeClr val="bg1"/>
                </a:solidFill>
                <a:latin typeface="Arial Black" panose="020B0A04020102020204" pitchFamily="34" charset="0"/>
              </a:rPr>
              <a:t>En hospitales, universidades y centros de investigación a lo largo y a lo ancho del mundo y especialmente de los Estados Unidos, los investigadores están prestando una nueva atención a los efectos que la fe, la oración y la religión en general pueden tener sobre la salud y el bienestar integral de las personas.</a:t>
            </a:r>
          </a:p>
          <a:p>
            <a:r>
              <a:rPr lang="es-ES" dirty="0">
                <a:solidFill>
                  <a:schemeClr val="bg1"/>
                </a:solidFill>
                <a:latin typeface="Arial Black" panose="020B0A04020102020204" pitchFamily="34" charset="0"/>
              </a:rPr>
              <a:t>Si bien muchos científicos permanecen </a:t>
            </a:r>
            <a:r>
              <a:rPr lang="es-ES" dirty="0">
                <a:solidFill>
                  <a:srgbClr val="FF0000"/>
                </a:solidFill>
                <a:latin typeface="Arial Black" panose="020B0A04020102020204" pitchFamily="34" charset="0"/>
              </a:rPr>
              <a:t>dubitantes, </a:t>
            </a:r>
            <a:r>
              <a:rPr lang="es-ES" dirty="0">
                <a:solidFill>
                  <a:schemeClr val="bg1"/>
                </a:solidFill>
                <a:latin typeface="Arial Black" panose="020B0A04020102020204" pitchFamily="34" charset="0"/>
              </a:rPr>
              <a:t>muchos otros están comenzando a considerar a un creciente cuerpo de información—reunido a lo largo de más de veinte años de estudios en prestigiosas universidades como Duke, Georgetown, Yale y Dartmouth—como poco menos que milagroso y sorprendente.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179311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C2CD193-59B4-4DD2-8B01-31586AA58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C22DE81E-4F1D-462E-9B2A-D962169AD2B0}"/>
              </a:ext>
            </a:extLst>
          </p:cNvPr>
          <p:cNvSpPr txBox="1"/>
          <p:nvPr/>
        </p:nvSpPr>
        <p:spPr>
          <a:xfrm>
            <a:off x="715992" y="1035170"/>
            <a:ext cx="502057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0" i="0" u="none" strike="noStrike" kern="1200" cap="none" spc="0" normalizeH="0" baseline="0" noProof="0" dirty="0">
                <a:ln>
                  <a:noFill/>
                </a:ln>
                <a:solidFill>
                  <a:prstClr val="white"/>
                </a:solidFill>
                <a:effectLst/>
                <a:uLnTx/>
                <a:uFillTx/>
                <a:latin typeface="Bodoni MT Black" panose="02070A03080606020203" pitchFamily="18" charset="0"/>
                <a:ea typeface="+mn-ea"/>
                <a:cs typeface="+mn-cs"/>
              </a:rPr>
              <a:t>SEGUNDA SECCION</a:t>
            </a:r>
          </a:p>
        </p:txBody>
      </p:sp>
    </p:spTree>
    <p:extLst>
      <p:ext uri="{BB962C8B-B14F-4D97-AF65-F5344CB8AC3E}">
        <p14:creationId xmlns:p14="http://schemas.microsoft.com/office/powerpoint/2010/main" val="1280262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FC01D95-9F42-40AB-982B-046AA93FEA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0"/>
            <a:ext cx="4181475" cy="6864855"/>
          </a:xfrm>
          <a:prstGeom prst="rect">
            <a:avLst/>
          </a:prstGeom>
        </p:spPr>
      </p:pic>
      <p:sp>
        <p:nvSpPr>
          <p:cNvPr id="2" name="Título 1">
            <a:extLst>
              <a:ext uri="{FF2B5EF4-FFF2-40B4-BE49-F238E27FC236}">
                <a16:creationId xmlns:a16="http://schemas.microsoft.com/office/drawing/2014/main" id="{C7A816C0-FC55-4C4E-A6F4-0D10C4884FBC}"/>
              </a:ext>
            </a:extLst>
          </p:cNvPr>
          <p:cNvSpPr>
            <a:spLocks noGrp="1"/>
          </p:cNvSpPr>
          <p:nvPr>
            <p:ph type="title"/>
          </p:nvPr>
        </p:nvSpPr>
        <p:spPr>
          <a:xfrm>
            <a:off x="6505576" y="461682"/>
            <a:ext cx="4007238" cy="5934635"/>
          </a:xfrm>
        </p:spPr>
        <p:txBody>
          <a:bodyPr>
            <a:normAutofit fontScale="90000"/>
          </a:bodyPr>
          <a:lstStyle/>
          <a:p>
            <a:r>
              <a:rPr lang="es-MX" sz="4400" dirty="0">
                <a:solidFill>
                  <a:schemeClr val="bg1"/>
                </a:solidFill>
                <a:latin typeface="Arial Black" panose="020B0A04020102020204" pitchFamily="34" charset="0"/>
              </a:rPr>
              <a:t>Sanidad emocional</a:t>
            </a:r>
            <a:br>
              <a:rPr lang="es-MX" sz="4400" dirty="0">
                <a:solidFill>
                  <a:schemeClr val="bg1"/>
                </a:solidFill>
                <a:latin typeface="Arial Black" panose="020B0A04020102020204" pitchFamily="34" charset="0"/>
              </a:rPr>
            </a:br>
            <a:r>
              <a:rPr lang="es-MX" sz="4400" dirty="0">
                <a:solidFill>
                  <a:schemeClr val="bg1"/>
                </a:solidFill>
                <a:latin typeface="Arial Black" panose="020B0A04020102020204" pitchFamily="34" charset="0"/>
              </a:rPr>
              <a:t>ministerio de restauración</a:t>
            </a:r>
            <a:br>
              <a:rPr lang="es-MX" sz="4400" dirty="0">
                <a:solidFill>
                  <a:schemeClr val="bg1"/>
                </a:solidFill>
                <a:latin typeface="Arial Black" panose="020B0A04020102020204" pitchFamily="34" charset="0"/>
              </a:rPr>
            </a:br>
            <a:br>
              <a:rPr lang="es-MX" sz="4400" dirty="0">
                <a:solidFill>
                  <a:schemeClr val="bg1"/>
                </a:solidFill>
                <a:latin typeface="Arial Black" panose="020B0A04020102020204" pitchFamily="34" charset="0"/>
              </a:rPr>
            </a:br>
            <a:r>
              <a:rPr lang="es-MX" sz="4400" dirty="0">
                <a:solidFill>
                  <a:schemeClr val="bg1"/>
                </a:solidFill>
                <a:latin typeface="Arial Black" panose="020B0A04020102020204" pitchFamily="34" charset="0"/>
              </a:rPr>
              <a:t>Sanidad espiritual</a:t>
            </a:r>
            <a:br>
              <a:rPr lang="es-MX" sz="4400" dirty="0">
                <a:solidFill>
                  <a:schemeClr val="bg1"/>
                </a:solidFill>
                <a:latin typeface="Arial Black" panose="020B0A04020102020204" pitchFamily="34" charset="0"/>
              </a:rPr>
            </a:br>
            <a:r>
              <a:rPr lang="es-MX" sz="4400" dirty="0">
                <a:solidFill>
                  <a:schemeClr val="bg1"/>
                </a:solidFill>
                <a:latin typeface="Arial Black" panose="020B0A04020102020204" pitchFamily="34" charset="0"/>
              </a:rPr>
              <a:t>ministerio de liberación</a:t>
            </a:r>
            <a:br>
              <a:rPr lang="es-MX" sz="4400" dirty="0">
                <a:solidFill>
                  <a:schemeClr val="bg1"/>
                </a:solidFill>
                <a:latin typeface="Arial Black" panose="020B0A04020102020204" pitchFamily="34" charset="0"/>
              </a:rPr>
            </a:br>
            <a:endParaRPr lang="es-MX" sz="4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72282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6"/>
            <a:ext cx="10515600" cy="620296"/>
          </a:xfrm>
        </p:spPr>
        <p:txBody>
          <a:bodyPr>
            <a:normAutofit fontScale="90000"/>
          </a:bodyPr>
          <a:lstStyle/>
          <a:p>
            <a:pPr algn="ctr"/>
            <a:r>
              <a:rPr lang="es-MX" dirty="0">
                <a:solidFill>
                  <a:schemeClr val="bg1"/>
                </a:solidFill>
                <a:latin typeface="Arial Black" panose="020B0A04020102020204" pitchFamily="34" charset="0"/>
              </a:rPr>
              <a:t>Sanidad Emocional</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838200" y="1180730"/>
            <a:ext cx="9291221" cy="4996233"/>
          </a:xfrm>
        </p:spPr>
        <p:txBody>
          <a:bodyPr>
            <a:normAutofit lnSpcReduction="10000"/>
          </a:bodyPr>
          <a:lstStyle/>
          <a:p>
            <a:r>
              <a:rPr lang="es-MX" dirty="0">
                <a:solidFill>
                  <a:schemeClr val="bg1"/>
                </a:solidFill>
                <a:latin typeface="Arial Black" panose="020B0A04020102020204" pitchFamily="34" charset="0"/>
              </a:rPr>
              <a:t>La sanidad emocional o sanidad interior es un proceso de restauración espiritual de personas afectadas por problemas espirituales y emocionales, que resultan de dar lugar a sentimientos negativos y destructivos en la vida. </a:t>
            </a:r>
          </a:p>
          <a:p>
            <a:r>
              <a:rPr lang="es-MX" dirty="0">
                <a:solidFill>
                  <a:schemeClr val="bg1"/>
                </a:solidFill>
                <a:latin typeface="Arial Black" panose="020B0A04020102020204" pitchFamily="34" charset="0"/>
              </a:rPr>
              <a:t>Muchísimas experiencias de dolor y contradicción provocan heridas en el ser interior, que no cicatrizan. Estas heridas traen como resultado amargura, tristeza, depresión, sentimientos de </a:t>
            </a:r>
            <a:r>
              <a:rPr lang="es-MX" dirty="0" err="1">
                <a:solidFill>
                  <a:schemeClr val="bg1"/>
                </a:solidFill>
                <a:latin typeface="Arial Black" panose="020B0A04020102020204" pitchFamily="34" charset="0"/>
              </a:rPr>
              <a:t>auto-destrucción</a:t>
            </a:r>
            <a:r>
              <a:rPr lang="es-MX" dirty="0">
                <a:solidFill>
                  <a:schemeClr val="bg1"/>
                </a:solidFill>
                <a:latin typeface="Arial Black" panose="020B0A04020102020204" pitchFamily="34" charset="0"/>
              </a:rPr>
              <a:t>, odio, celos, rencor y otros sentimientos que echan a perder el gozo y la paz interior. </a:t>
            </a:r>
          </a:p>
        </p:txBody>
      </p:sp>
    </p:spTree>
    <p:extLst>
      <p:ext uri="{BB962C8B-B14F-4D97-AF65-F5344CB8AC3E}">
        <p14:creationId xmlns:p14="http://schemas.microsoft.com/office/powerpoint/2010/main" val="1485003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4EB79E7-E1F5-45A4-A77C-76A962A4D0C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08079" y="4350057"/>
            <a:ext cx="3184728" cy="2331221"/>
          </a:xfrm>
          <a:prstGeom prst="rect">
            <a:avLst/>
          </a:prstGeom>
        </p:spPr>
      </p:pic>
      <p:sp>
        <p:nvSpPr>
          <p:cNvPr id="6" name="CuadroTexto 5">
            <a:extLst>
              <a:ext uri="{FF2B5EF4-FFF2-40B4-BE49-F238E27FC236}">
                <a16:creationId xmlns:a16="http://schemas.microsoft.com/office/drawing/2014/main" id="{3DCF9C1D-BC88-42FE-A502-47DECC711874}"/>
              </a:ext>
            </a:extLst>
          </p:cNvPr>
          <p:cNvSpPr txBox="1"/>
          <p:nvPr/>
        </p:nvSpPr>
        <p:spPr>
          <a:xfrm>
            <a:off x="3714750" y="5172075"/>
            <a:ext cx="47625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newsbkauer.blogspot.com/2012/02/discipulado-o-segredo-de-jesus.html"/>
              </a:rPr>
              <a:t>Esta foto</a:t>
            </a:r>
            <a:r>
              <a:rPr kumimoji="0" lang="es-MX" sz="900" b="0" i="0" u="none" strike="noStrike" kern="1200" cap="none" spc="0" normalizeH="0" baseline="0" noProof="0">
                <a:ln>
                  <a:noFill/>
                </a:ln>
                <a:solidFill>
                  <a:prstClr val="black"/>
                </a:solidFill>
                <a:effectLst/>
                <a:uLnTx/>
                <a:uFillTx/>
                <a:latin typeface="Calibri" panose="020F0502020204030204"/>
                <a:ea typeface="+mn-ea"/>
                <a:cs typeface="+mn-cs"/>
              </a:rPr>
              <a:t> de Autor desconocido está bajo licencia </a:t>
            </a:r>
            <a:r>
              <a:rPr kumimoji="0" lang="es-MX"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s-MX"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10515600" cy="975403"/>
          </a:xfrm>
        </p:spPr>
        <p:txBody>
          <a:bodyPr>
            <a:noAutofit/>
          </a:bodyPr>
          <a:lstStyle/>
          <a:p>
            <a:pPr algn="ctr"/>
            <a:r>
              <a:rPr lang="es-MX" sz="2800" dirty="0">
                <a:solidFill>
                  <a:schemeClr val="bg1"/>
                </a:solidFill>
                <a:latin typeface="Arial Black" panose="020B0A04020102020204" pitchFamily="34" charset="0"/>
              </a:rPr>
              <a:t>LA PRÓXIMA FRONTERA DEL </a:t>
            </a:r>
            <a:br>
              <a:rPr lang="es-MX" sz="2800" dirty="0">
                <a:solidFill>
                  <a:schemeClr val="bg1"/>
                </a:solidFill>
                <a:latin typeface="Arial Black" panose="020B0A04020102020204" pitchFamily="34" charset="0"/>
              </a:rPr>
            </a:br>
            <a:r>
              <a:rPr lang="es-MX" sz="2800" dirty="0">
                <a:solidFill>
                  <a:schemeClr val="bg1"/>
                </a:solidFill>
                <a:latin typeface="Arial Black" panose="020B0A04020102020204" pitchFamily="34" charset="0"/>
              </a:rPr>
              <a:t>Discipulado: LA SALUD EMOCIONAL</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474215" y="1562470"/>
            <a:ext cx="9069280" cy="4587860"/>
          </a:xfrm>
        </p:spPr>
        <p:txBody>
          <a:bodyPr>
            <a:normAutofit lnSpcReduction="10000"/>
          </a:bodyPr>
          <a:lstStyle/>
          <a:p>
            <a:r>
              <a:rPr lang="es-MX" dirty="0">
                <a:solidFill>
                  <a:schemeClr val="bg1"/>
                </a:solidFill>
                <a:latin typeface="Arial Black" panose="020B0A04020102020204" pitchFamily="34" charset="0"/>
              </a:rPr>
              <a:t>Con solo un soplo, Dios nos hizo humanos. A pesar de eso, de alguna manera, todavía hoy descartamos la porción emocional de lo que somos, la consideramos sospechosa, irrelevante, de importancia secundaria. </a:t>
            </a:r>
          </a:p>
          <a:p>
            <a:r>
              <a:rPr lang="es-MX" dirty="0">
                <a:solidFill>
                  <a:schemeClr val="bg1"/>
                </a:solidFill>
                <a:latin typeface="Arial Black" panose="020B0A04020102020204" pitchFamily="34" charset="0"/>
              </a:rPr>
              <a:t>Los modelos contemporáneos de discipulado exaltan lo espiritual sobre los componentes físicos, emocionales, sociales e intelectuales de lo que somos. Sin embargo, en ninguna parte una buena teología bíblica permite tal división. </a:t>
            </a:r>
            <a:r>
              <a:rPr lang="es-MX" sz="1800" dirty="0">
                <a:solidFill>
                  <a:schemeClr val="bg1"/>
                </a:solidFill>
                <a:latin typeface="Arial Black" panose="020B0A04020102020204" pitchFamily="34" charset="0"/>
              </a:rPr>
              <a:t>(Peter Scazzero. Una Iglesia Emocionalmente sana. Edit. Vida. 2009. Miami, Florida. Pag.53)</a:t>
            </a:r>
            <a:endParaRPr lang="es-MX"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27948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838200" y="665826"/>
            <a:ext cx="9166934" cy="5511138"/>
          </a:xfrm>
        </p:spPr>
        <p:txBody>
          <a:bodyPr>
            <a:normAutofit fontScale="92500"/>
          </a:bodyPr>
          <a:lstStyle/>
          <a:p>
            <a:r>
              <a:rPr lang="es-MX" dirty="0">
                <a:solidFill>
                  <a:schemeClr val="bg1"/>
                </a:solidFill>
                <a:latin typeface="Arial Black" panose="020B0A04020102020204" pitchFamily="34" charset="0"/>
              </a:rPr>
              <a:t> Algo está irremediablemente mal hoy con la mayoría de las iglesias. </a:t>
            </a:r>
          </a:p>
          <a:p>
            <a:r>
              <a:rPr lang="es-MX" dirty="0">
                <a:solidFill>
                  <a:schemeClr val="bg1"/>
                </a:solidFill>
                <a:latin typeface="Arial Black" panose="020B0A04020102020204" pitchFamily="34" charset="0"/>
              </a:rPr>
              <a:t>Tenemos muchas personas que sienten pasión por </a:t>
            </a:r>
            <a:r>
              <a:rPr lang="es-MX" dirty="0" err="1">
                <a:solidFill>
                  <a:schemeClr val="bg1"/>
                </a:solidFill>
                <a:latin typeface="Arial Black" panose="020B0A04020102020204" pitchFamily="34" charset="0"/>
              </a:rPr>
              <a:t>DlOS</a:t>
            </a:r>
            <a:r>
              <a:rPr lang="es-MX" dirty="0">
                <a:solidFill>
                  <a:schemeClr val="bg1"/>
                </a:solidFill>
                <a:latin typeface="Arial Black" panose="020B0A04020102020204" pitchFamily="34" charset="0"/>
              </a:rPr>
              <a:t> y su obra, pero están desconectadas de sus propias emociones o de aquellos que las rodean. </a:t>
            </a:r>
          </a:p>
          <a:p>
            <a:r>
              <a:rPr lang="es-MX" dirty="0">
                <a:solidFill>
                  <a:schemeClr val="bg1"/>
                </a:solidFill>
                <a:latin typeface="Arial Black" panose="020B0A04020102020204" pitchFamily="34" charset="0"/>
              </a:rPr>
              <a:t>Esta combinación es mortal, tanto para la iglesia como para la vida personal del líder.</a:t>
            </a:r>
          </a:p>
          <a:p>
            <a:r>
              <a:rPr lang="es-MX" dirty="0">
                <a:solidFill>
                  <a:schemeClr val="bg1"/>
                </a:solidFill>
                <a:latin typeface="Arial Black" panose="020B0A04020102020204" pitchFamily="34" charset="0"/>
              </a:rPr>
              <a:t> La solución de un conflicto, por ejemplo, no tiene que ver simplemente con la aplicación de unos simples pasos. Hacerlo de una forma bíblica requiere no solo que usted conozca Mateo 18: 15-18, sino también que usted sea una persona sana emocionalmente</a:t>
            </a:r>
          </a:p>
        </p:txBody>
      </p:sp>
    </p:spTree>
    <p:extLst>
      <p:ext uri="{BB962C8B-B14F-4D97-AF65-F5344CB8AC3E}">
        <p14:creationId xmlns:p14="http://schemas.microsoft.com/office/powerpoint/2010/main" val="1172072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10515600" cy="859993"/>
          </a:xfrm>
        </p:spPr>
        <p:txBody>
          <a:bodyPr>
            <a:normAutofit/>
          </a:bodyPr>
          <a:lstStyle/>
          <a:p>
            <a:pPr algn="ctr"/>
            <a:r>
              <a:rPr lang="es-MX" sz="3200" dirty="0">
                <a:solidFill>
                  <a:schemeClr val="bg1"/>
                </a:solidFill>
                <a:latin typeface="Arial Black" panose="020B0A04020102020204" pitchFamily="34" charset="0"/>
              </a:rPr>
              <a:t>LA REALIDAD DE LA SANIDAD EMOCIONAL </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838200" y="1340528"/>
            <a:ext cx="9158056" cy="4836435"/>
          </a:xfrm>
        </p:spPr>
        <p:txBody>
          <a:bodyPr>
            <a:normAutofit fontScale="92500" lnSpcReduction="20000"/>
          </a:bodyPr>
          <a:lstStyle/>
          <a:p>
            <a:r>
              <a:rPr lang="es-MX" dirty="0">
                <a:solidFill>
                  <a:schemeClr val="bg1"/>
                </a:solidFill>
                <a:latin typeface="Arial Black" panose="020B0A04020102020204" pitchFamily="34" charset="0"/>
              </a:rPr>
              <a:t>Consideración del concepto: </a:t>
            </a:r>
          </a:p>
          <a:p>
            <a:r>
              <a:rPr lang="es-MX" dirty="0">
                <a:solidFill>
                  <a:schemeClr val="bg1"/>
                </a:solidFill>
                <a:latin typeface="Arial Black" panose="020B0A04020102020204" pitchFamily="34" charset="0"/>
              </a:rPr>
              <a:t>La sanidad emocional tiene que ver con la sanidad de las heridas emocionales producidas por experiencias de rechazo, odio, falta de perdón, vergüenza, perfeccionismo, y otras, que impiden el proceso de una maduración plena en la condición humana. </a:t>
            </a:r>
          </a:p>
          <a:p>
            <a:r>
              <a:rPr lang="es-MX" dirty="0">
                <a:solidFill>
                  <a:schemeClr val="bg1"/>
                </a:solidFill>
                <a:latin typeface="Arial Black" panose="020B0A04020102020204" pitchFamily="34" charset="0"/>
              </a:rPr>
              <a:t>Según John </a:t>
            </a:r>
            <a:r>
              <a:rPr lang="es-MX" dirty="0" err="1">
                <a:solidFill>
                  <a:schemeClr val="bg1"/>
                </a:solidFill>
                <a:latin typeface="Arial Black" panose="020B0A04020102020204" pitchFamily="34" charset="0"/>
              </a:rPr>
              <a:t>Wimber</a:t>
            </a:r>
            <a:r>
              <a:rPr lang="es-MX" dirty="0">
                <a:solidFill>
                  <a:schemeClr val="bg1"/>
                </a:solidFill>
                <a:latin typeface="Arial Black" panose="020B0A04020102020204" pitchFamily="34" charset="0"/>
              </a:rPr>
              <a:t>, la sanidad interior es “un proceso en el cual el Espíritu Santo trae perdón de los pecados y renovación emocional a las personas que sufren daños en la mente, voluntad y emociones.”220 David </a:t>
            </a:r>
            <a:r>
              <a:rPr lang="es-MX" dirty="0" err="1">
                <a:solidFill>
                  <a:schemeClr val="bg1"/>
                </a:solidFill>
                <a:latin typeface="Arial Black" panose="020B0A04020102020204" pitchFamily="34" charset="0"/>
              </a:rPr>
              <a:t>Seamands</a:t>
            </a:r>
            <a:r>
              <a:rPr lang="es-MX" dirty="0">
                <a:solidFill>
                  <a:schemeClr val="bg1"/>
                </a:solidFill>
                <a:latin typeface="Arial Black" panose="020B0A04020102020204" pitchFamily="34" charset="0"/>
              </a:rPr>
              <a:t> dice que este tipo de sanidad es “ministrar y orar por las emociones dañadas y los recuerdos insanos.”</a:t>
            </a:r>
          </a:p>
        </p:txBody>
      </p:sp>
    </p:spTree>
    <p:extLst>
      <p:ext uri="{BB962C8B-B14F-4D97-AF65-F5344CB8AC3E}">
        <p14:creationId xmlns:p14="http://schemas.microsoft.com/office/powerpoint/2010/main" val="1649364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10515600" cy="380599"/>
          </a:xfrm>
        </p:spPr>
        <p:txBody>
          <a:bodyPr>
            <a:normAutofit fontScale="90000"/>
          </a:bodyPr>
          <a:lstStyle/>
          <a:p>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838200" y="1296140"/>
            <a:ext cx="8794072" cy="4880823"/>
          </a:xfrm>
        </p:spPr>
        <p:txBody>
          <a:bodyPr>
            <a:normAutofit fontScale="85000" lnSpcReduction="10000"/>
          </a:bodyPr>
          <a:lstStyle/>
          <a:p>
            <a:r>
              <a:rPr lang="es-MX" dirty="0">
                <a:solidFill>
                  <a:schemeClr val="bg1"/>
                </a:solidFill>
                <a:latin typeface="Arial Black" panose="020B0A04020102020204" pitchFamily="34" charset="0"/>
              </a:rPr>
              <a:t>La mayor parte de los problemas de las personas son emocionales o espirituales, y el poder del Señor es efectivo para sanarlas de problemas tales como el enojo, la amargura, el resentimiento, el rechazo, la vergüenza, la culpa, el temor, el odio, la falta de perdón, el deseo de morir e incluso los intentos de suicidio, la lujuria, la rebelión, los sentimientos de incapacidad y </a:t>
            </a:r>
            <a:r>
              <a:rPr lang="es-MX" dirty="0" err="1">
                <a:solidFill>
                  <a:schemeClr val="bg1"/>
                </a:solidFill>
                <a:latin typeface="Arial Black" panose="020B0A04020102020204" pitchFamily="34" charset="0"/>
              </a:rPr>
              <a:t>auto-condena</a:t>
            </a:r>
            <a:r>
              <a:rPr lang="es-MX" dirty="0">
                <a:solidFill>
                  <a:schemeClr val="bg1"/>
                </a:solidFill>
                <a:latin typeface="Arial Black" panose="020B0A04020102020204" pitchFamily="34" charset="0"/>
              </a:rPr>
              <a:t>, el perfeccionismo, el involucramiento con el ocultismo, el abuso físico y sicológico, la baja autoestima y una hueste de otros problemas paralizantes. </a:t>
            </a:r>
          </a:p>
          <a:p>
            <a:r>
              <a:rPr lang="es-MX" dirty="0">
                <a:solidFill>
                  <a:schemeClr val="bg1"/>
                </a:solidFill>
                <a:latin typeface="Arial Black" panose="020B0A04020102020204" pitchFamily="34" charset="0"/>
              </a:rPr>
              <a:t>La sanidad emocional es diferente de la sanidad física y de la sanidad espiritual, si bien no siempre está totalmente disociada de estas dos. </a:t>
            </a:r>
          </a:p>
        </p:txBody>
      </p:sp>
    </p:spTree>
    <p:extLst>
      <p:ext uri="{BB962C8B-B14F-4D97-AF65-F5344CB8AC3E}">
        <p14:creationId xmlns:p14="http://schemas.microsoft.com/office/powerpoint/2010/main" val="2503649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6"/>
            <a:ext cx="10515600" cy="886626"/>
          </a:xfrm>
        </p:spPr>
        <p:txBody>
          <a:bodyPr>
            <a:normAutofit fontScale="90000"/>
          </a:bodyPr>
          <a:lstStyle/>
          <a:p>
            <a:pPr algn="ctr"/>
            <a:r>
              <a:rPr lang="es-MX" dirty="0">
                <a:solidFill>
                  <a:schemeClr val="bg1"/>
                </a:solidFill>
                <a:latin typeface="Arial Black" panose="020B0A04020102020204" pitchFamily="34" charset="0"/>
              </a:rPr>
              <a:t>Evaluación de su necesidad </a:t>
            </a:r>
            <a:br>
              <a:rPr lang="es-MX" dirty="0">
                <a:solidFill>
                  <a:schemeClr val="bg1"/>
                </a:solidFill>
                <a:latin typeface="Arial Black" panose="020B0A04020102020204" pitchFamily="34" charset="0"/>
              </a:rPr>
            </a:br>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536359" y="1189608"/>
            <a:ext cx="9220200" cy="4987355"/>
          </a:xfrm>
        </p:spPr>
        <p:txBody>
          <a:bodyPr>
            <a:normAutofit fontScale="85000" lnSpcReduction="20000"/>
          </a:bodyPr>
          <a:lstStyle/>
          <a:p>
            <a:r>
              <a:rPr lang="es-MX" dirty="0">
                <a:solidFill>
                  <a:schemeClr val="bg1"/>
                </a:solidFill>
                <a:latin typeface="Arial Black" panose="020B0A04020102020204" pitchFamily="34" charset="0"/>
              </a:rPr>
              <a:t>Tanto creyentes como no creyentes necesitan de la sanidad emocional y de un ministerio de restauración. </a:t>
            </a:r>
          </a:p>
          <a:p>
            <a:r>
              <a:rPr lang="es-MX" dirty="0">
                <a:solidFill>
                  <a:srgbClr val="FFFF00"/>
                </a:solidFill>
                <a:latin typeface="Arial Black" panose="020B0A04020102020204" pitchFamily="34" charset="0"/>
              </a:rPr>
              <a:t>Los creyentes tienen necesidad de sanidad emocional. </a:t>
            </a:r>
          </a:p>
          <a:p>
            <a:r>
              <a:rPr lang="es-MX" dirty="0">
                <a:solidFill>
                  <a:schemeClr val="bg1"/>
                </a:solidFill>
                <a:latin typeface="Arial Black" panose="020B0A04020102020204" pitchFamily="34" charset="0"/>
              </a:rPr>
              <a:t>El hecho de que somos nuevas criaturas en Cristo Jesús no nos vacuna de sufrir heridas emocionales. Todos nosotros somos personas quebrantadas por causa de nuestro propio pecado autodestructivo o por haber sido victimizados por el pecado de otros (2 Co. 4.7). </a:t>
            </a:r>
          </a:p>
          <a:p>
            <a:r>
              <a:rPr lang="es-MX" dirty="0">
                <a:solidFill>
                  <a:schemeClr val="bg1"/>
                </a:solidFill>
                <a:latin typeface="Arial Black" panose="020B0A04020102020204" pitchFamily="34" charset="0"/>
              </a:rPr>
              <a:t>Todos nosotros tenemos algo roto que necesita ser reparado si es que vamos a ser personas plenas en Cristo. Nuestra plenitud de vida no es el resultado automático de nuestra salvación, sino el resultado de nuestra santificación a través de la obra del Espíritu en nosotros.</a:t>
            </a:r>
          </a:p>
        </p:txBody>
      </p:sp>
    </p:spTree>
    <p:extLst>
      <p:ext uri="{BB962C8B-B14F-4D97-AF65-F5344CB8AC3E}">
        <p14:creationId xmlns:p14="http://schemas.microsoft.com/office/powerpoint/2010/main" val="1442511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536359" y="843380"/>
            <a:ext cx="9255711" cy="5655074"/>
          </a:xfrm>
        </p:spPr>
        <p:txBody>
          <a:bodyPr>
            <a:normAutofit fontScale="92500" lnSpcReduction="10000"/>
          </a:bodyPr>
          <a:lstStyle/>
          <a:p>
            <a:r>
              <a:rPr lang="es-MX" dirty="0">
                <a:solidFill>
                  <a:schemeClr val="bg1"/>
                </a:solidFill>
                <a:latin typeface="Arial Black" panose="020B0A04020102020204" pitchFamily="34" charset="0"/>
              </a:rPr>
              <a:t>Los no creyentes tienen necesidad de sanidad emocional.</a:t>
            </a:r>
          </a:p>
          <a:p>
            <a:r>
              <a:rPr lang="es-MX" dirty="0">
                <a:solidFill>
                  <a:schemeClr val="bg1"/>
                </a:solidFill>
                <a:latin typeface="Arial Black" panose="020B0A04020102020204" pitchFamily="34" charset="0"/>
              </a:rPr>
              <a:t> Después de experimentar con el cerebro humano, Wilder </a:t>
            </a:r>
            <a:r>
              <a:rPr lang="es-MX" dirty="0" err="1">
                <a:solidFill>
                  <a:schemeClr val="bg1"/>
                </a:solidFill>
                <a:latin typeface="Arial Black" panose="020B0A04020102020204" pitchFamily="34" charset="0"/>
              </a:rPr>
              <a:t>Penfield</a:t>
            </a:r>
            <a:r>
              <a:rPr lang="es-MX" dirty="0">
                <a:solidFill>
                  <a:schemeClr val="bg1"/>
                </a:solidFill>
                <a:latin typeface="Arial Black" panose="020B0A04020102020204" pitchFamily="34" charset="0"/>
              </a:rPr>
              <a:t>, quien fuera neurocirujano en la Universidad McGill de Montreal, Canadá, extrajo algunas conclusiones.</a:t>
            </a:r>
          </a:p>
          <a:p>
            <a:r>
              <a:rPr lang="es-MX" dirty="0">
                <a:solidFill>
                  <a:srgbClr val="FFFF00"/>
                </a:solidFill>
                <a:latin typeface="Arial Black" panose="020B0A04020102020204" pitchFamily="34" charset="0"/>
              </a:rPr>
              <a:t>Primero, </a:t>
            </a:r>
            <a:r>
              <a:rPr lang="es-MX" dirty="0">
                <a:solidFill>
                  <a:schemeClr val="bg1"/>
                </a:solidFill>
                <a:latin typeface="Arial Black" panose="020B0A04020102020204" pitchFamily="34" charset="0"/>
              </a:rPr>
              <a:t>el cerebro registra cada experiencia que tiene una persona. </a:t>
            </a:r>
            <a:r>
              <a:rPr lang="es-MX" dirty="0">
                <a:solidFill>
                  <a:srgbClr val="FFFF00"/>
                </a:solidFill>
                <a:latin typeface="Arial Black" panose="020B0A04020102020204" pitchFamily="34" charset="0"/>
              </a:rPr>
              <a:t>Segundo, </a:t>
            </a:r>
            <a:r>
              <a:rPr lang="es-MX" dirty="0">
                <a:solidFill>
                  <a:schemeClr val="bg1"/>
                </a:solidFill>
                <a:latin typeface="Arial Black" panose="020B0A04020102020204" pitchFamily="34" charset="0"/>
              </a:rPr>
              <a:t>el cerebro también registra los sentimientos que acompañan a estas experiencias. </a:t>
            </a:r>
            <a:r>
              <a:rPr lang="es-MX" dirty="0">
                <a:solidFill>
                  <a:srgbClr val="FFFF00"/>
                </a:solidFill>
                <a:latin typeface="Arial Black" panose="020B0A04020102020204" pitchFamily="34" charset="0"/>
              </a:rPr>
              <a:t>Tercero, </a:t>
            </a:r>
            <a:r>
              <a:rPr lang="es-MX" dirty="0">
                <a:solidFill>
                  <a:schemeClr val="bg1"/>
                </a:solidFill>
                <a:latin typeface="Arial Black" panose="020B0A04020102020204" pitchFamily="34" charset="0"/>
              </a:rPr>
              <a:t>a través del proceso del recuerdo, una persona puede ser consciente del presente mientras que revive una experiencia pasada. </a:t>
            </a:r>
            <a:r>
              <a:rPr lang="es-MX" dirty="0">
                <a:solidFill>
                  <a:srgbClr val="FFFF00"/>
                </a:solidFill>
                <a:latin typeface="Arial Black" panose="020B0A04020102020204" pitchFamily="34" charset="0"/>
              </a:rPr>
              <a:t>Cuarto</a:t>
            </a:r>
            <a:r>
              <a:rPr lang="es-MX" dirty="0">
                <a:solidFill>
                  <a:schemeClr val="bg1"/>
                </a:solidFill>
                <a:latin typeface="Arial Black" panose="020B0A04020102020204" pitchFamily="34" charset="0"/>
              </a:rPr>
              <a:t>, las experiencias pasadas registradas todavía existen aun cuando una persona no sea plenamente consciente de ellas. </a:t>
            </a:r>
          </a:p>
        </p:txBody>
      </p:sp>
    </p:spTree>
    <p:extLst>
      <p:ext uri="{BB962C8B-B14F-4D97-AF65-F5344CB8AC3E}">
        <p14:creationId xmlns:p14="http://schemas.microsoft.com/office/powerpoint/2010/main" val="3638844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6"/>
            <a:ext cx="10515600" cy="895504"/>
          </a:xfrm>
        </p:spPr>
        <p:txBody>
          <a:bodyPr/>
          <a:lstStyle/>
          <a:p>
            <a:pPr algn="ctr"/>
            <a:r>
              <a:rPr lang="es-MX" sz="2800" dirty="0">
                <a:solidFill>
                  <a:schemeClr val="bg1"/>
                </a:solidFill>
                <a:latin typeface="Arial Black" panose="020B0A04020102020204" pitchFamily="34" charset="0"/>
              </a:rPr>
              <a:t>La iglesia tiene necesidad de sanidad emocional. </a:t>
            </a:r>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509726" y="1367161"/>
            <a:ext cx="9770616" cy="4774291"/>
          </a:xfrm>
        </p:spPr>
        <p:txBody>
          <a:bodyPr>
            <a:normAutofit fontScale="92500"/>
          </a:bodyPr>
          <a:lstStyle/>
          <a:p>
            <a:r>
              <a:rPr lang="es-MX" dirty="0">
                <a:solidFill>
                  <a:schemeClr val="bg1"/>
                </a:solidFill>
                <a:latin typeface="Arial Black" panose="020B0A04020102020204" pitchFamily="34" charset="0"/>
              </a:rPr>
              <a:t>La iglesia es una comunidad terapéutica, pero para poder cumplir adecuadamente con su ministerio y misión en el mundo, necesita ser una comunidad sana emocionalmente. Una comunidad terapéutica acepta a las personas tal como están y como son, pero las ama lo suficiente como para no permitirles permanecer de esa manera (</a:t>
            </a:r>
            <a:r>
              <a:rPr lang="es-MX" dirty="0" err="1">
                <a:solidFill>
                  <a:schemeClr val="bg1"/>
                </a:solidFill>
                <a:latin typeface="Arial Black" panose="020B0A04020102020204" pitchFamily="34" charset="0"/>
              </a:rPr>
              <a:t>Gá</a:t>
            </a:r>
            <a:r>
              <a:rPr lang="es-MX" dirty="0">
                <a:solidFill>
                  <a:schemeClr val="bg1"/>
                </a:solidFill>
                <a:latin typeface="Arial Black" panose="020B0A04020102020204" pitchFamily="34" charset="0"/>
              </a:rPr>
              <a:t>. 6.1). </a:t>
            </a:r>
          </a:p>
          <a:p>
            <a:r>
              <a:rPr lang="es-MX" dirty="0">
                <a:solidFill>
                  <a:schemeClr val="bg1"/>
                </a:solidFill>
                <a:latin typeface="Arial Black" panose="020B0A04020102020204" pitchFamily="34" charset="0"/>
              </a:rPr>
              <a:t>Esto significa que los líderes espirituales que comparten la responsabilidad espiritual y moral por el cuidado del rebaño junto a los pastores, deben estar equipados en su papel de proteger la salud espiritual y emocional del cuerpo de Cristo. </a:t>
            </a:r>
          </a:p>
        </p:txBody>
      </p:sp>
    </p:spTree>
    <p:extLst>
      <p:ext uri="{BB962C8B-B14F-4D97-AF65-F5344CB8AC3E}">
        <p14:creationId xmlns:p14="http://schemas.microsoft.com/office/powerpoint/2010/main" val="264026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942109"/>
            <a:ext cx="10093036" cy="5234854"/>
          </a:xfrm>
        </p:spPr>
        <p:txBody>
          <a:bodyPr>
            <a:normAutofit fontScale="85000" lnSpcReduction="20000"/>
          </a:bodyPr>
          <a:lstStyle/>
          <a:p>
            <a:r>
              <a:rPr lang="es-ES" dirty="0">
                <a:solidFill>
                  <a:schemeClr val="bg1"/>
                </a:solidFill>
                <a:latin typeface="Arial Black" panose="020B0A04020102020204" pitchFamily="34" charset="0"/>
              </a:rPr>
              <a:t>Hace poco más de una década atrás no había interés alguno sobre este tema. </a:t>
            </a:r>
          </a:p>
          <a:p>
            <a:r>
              <a:rPr lang="es-ES" dirty="0">
                <a:solidFill>
                  <a:schemeClr val="bg1"/>
                </a:solidFill>
                <a:latin typeface="Arial Black" panose="020B0A04020102020204" pitchFamily="34" charset="0"/>
              </a:rPr>
              <a:t>Desde entonces, la cuestión ha explotado y se ha transformado en uno de los temas de discusión más polémicos en los ambientes científicos relacionados con la medicina. </a:t>
            </a:r>
          </a:p>
          <a:p>
            <a:r>
              <a:rPr lang="es-ES" dirty="0">
                <a:solidFill>
                  <a:schemeClr val="bg1"/>
                </a:solidFill>
                <a:latin typeface="Arial Black" panose="020B0A04020102020204" pitchFamily="34" charset="0"/>
              </a:rPr>
              <a:t>Algo similar ha ocurrido en otros campos de las ciencias aplicadas al bienestar humano integral. La investigación en cuanto a los efectos positivos de la  fe y la espiritualidad religiosas y devotas sobre la salud o la armonía total en la persona humana (incluyendo sus relaciones sociales y la sociedad humana misma) está en pleno desarrollo y crecimiento. </a:t>
            </a:r>
          </a:p>
          <a:p>
            <a:r>
              <a:rPr lang="es-ES" dirty="0">
                <a:solidFill>
                  <a:schemeClr val="bg1"/>
                </a:solidFill>
                <a:latin typeface="Arial Black" panose="020B0A04020102020204" pitchFamily="34" charset="0"/>
              </a:rPr>
              <a:t>Los científicos están investigando el efecto que la oración y especialmente la así llamada oración de intercesión tienen sobre pacientes que sufren del corazón. </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159985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10515600" cy="762339"/>
          </a:xfrm>
        </p:spPr>
        <p:txBody>
          <a:bodyPr>
            <a:noAutofit/>
          </a:bodyPr>
          <a:lstStyle/>
          <a:p>
            <a:pPr algn="ctr"/>
            <a:r>
              <a:rPr lang="es-MX" sz="2800" dirty="0">
                <a:solidFill>
                  <a:schemeClr val="bg1"/>
                </a:solidFill>
                <a:latin typeface="Arial Black" panose="020B0A04020102020204" pitchFamily="34" charset="0"/>
              </a:rPr>
              <a:t>LA PRÓXIMA FRONTERA DEL </a:t>
            </a:r>
            <a:br>
              <a:rPr lang="es-MX" sz="2800" dirty="0">
                <a:solidFill>
                  <a:schemeClr val="bg1"/>
                </a:solidFill>
                <a:latin typeface="Arial Black" panose="020B0A04020102020204" pitchFamily="34" charset="0"/>
              </a:rPr>
            </a:br>
            <a:r>
              <a:rPr lang="es-MX" sz="2800" dirty="0">
                <a:solidFill>
                  <a:schemeClr val="bg1"/>
                </a:solidFill>
                <a:latin typeface="Arial Black" panose="020B0A04020102020204" pitchFamily="34" charset="0"/>
              </a:rPr>
              <a:t>Discipulado: LA SALUD EMOCIONAL</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838200" y="1322773"/>
            <a:ext cx="9033769" cy="4854190"/>
          </a:xfrm>
        </p:spPr>
        <p:txBody>
          <a:bodyPr>
            <a:normAutofit/>
          </a:bodyPr>
          <a:lstStyle/>
          <a:p>
            <a:r>
              <a:rPr lang="es-MX" dirty="0">
                <a:solidFill>
                  <a:schemeClr val="bg1"/>
                </a:solidFill>
                <a:latin typeface="Arial Black" panose="020B0A04020102020204" pitchFamily="34" charset="0"/>
              </a:rPr>
              <a:t>Con solo un soplo, Dios nos hizo humanos. A pesar de eso, de alguna manera, todavía hoy descartamos la porción emocional de lo que somos, la consideramos sospechosa, irrelevante, de importancia secundaria. </a:t>
            </a:r>
          </a:p>
          <a:p>
            <a:r>
              <a:rPr lang="es-MX" dirty="0">
                <a:solidFill>
                  <a:schemeClr val="bg1"/>
                </a:solidFill>
                <a:latin typeface="Arial Black" panose="020B0A04020102020204" pitchFamily="34" charset="0"/>
              </a:rPr>
              <a:t>Los modelos contemporáneos de discipulado exaltan lo espiritual sobre los componentes físicos, emocionales, sociales e intelectuales de lo que somos. Sin embargo, en ninguna parte una buena teología bíblica permite tal división. </a:t>
            </a:r>
          </a:p>
        </p:txBody>
      </p:sp>
    </p:spTree>
    <p:extLst>
      <p:ext uri="{BB962C8B-B14F-4D97-AF65-F5344CB8AC3E}">
        <p14:creationId xmlns:p14="http://schemas.microsoft.com/office/powerpoint/2010/main" val="2477216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6"/>
            <a:ext cx="10515600" cy="797850"/>
          </a:xfrm>
        </p:spPr>
        <p:txBody>
          <a:bodyPr>
            <a:normAutofit fontScale="90000"/>
          </a:bodyPr>
          <a:lstStyle/>
          <a:p>
            <a:pPr algn="ctr"/>
            <a:r>
              <a:rPr lang="es-MX" dirty="0">
                <a:solidFill>
                  <a:schemeClr val="bg1"/>
                </a:solidFill>
                <a:latin typeface="Arial Black" panose="020B0A04020102020204" pitchFamily="34" charset="0"/>
              </a:rPr>
              <a:t>Hemos aprendido a aceptar que: </a:t>
            </a:r>
            <a:br>
              <a:rPr lang="es-MX" dirty="0">
                <a:solidFill>
                  <a:schemeClr val="bg1"/>
                </a:solidFill>
                <a:latin typeface="Arial Black" panose="020B0A04020102020204" pitchFamily="34" charset="0"/>
              </a:rPr>
            </a:br>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438705" y="1242875"/>
            <a:ext cx="9513163" cy="5013987"/>
          </a:xfrm>
        </p:spPr>
        <p:txBody>
          <a:bodyPr>
            <a:normAutofit fontScale="85000" lnSpcReduction="20000"/>
          </a:bodyPr>
          <a:lstStyle/>
          <a:p>
            <a:r>
              <a:rPr lang="es-MX" dirty="0">
                <a:solidFill>
                  <a:schemeClr val="bg1"/>
                </a:solidFill>
                <a:latin typeface="Arial Black" panose="020B0A04020102020204" pitchFamily="34" charset="0"/>
              </a:rPr>
              <a:t>• Usted puede ser un predicador de Dios dotado y dinámico en público y un esposo y padre poco cariñoso en casa. </a:t>
            </a:r>
          </a:p>
          <a:p>
            <a:r>
              <a:rPr lang="es-MX" dirty="0">
                <a:solidFill>
                  <a:schemeClr val="bg1"/>
                </a:solidFill>
                <a:latin typeface="Arial Black" panose="020B0A04020102020204" pitchFamily="34" charset="0"/>
              </a:rPr>
              <a:t>• Puede funcionar como miembro de la junta eclesial o pastor y ser incapaz de aprender, inseguro y apologético. </a:t>
            </a:r>
          </a:p>
          <a:p>
            <a:r>
              <a:rPr lang="es-MX" dirty="0">
                <a:solidFill>
                  <a:schemeClr val="bg1"/>
                </a:solidFill>
                <a:latin typeface="Arial Black" panose="020B0A04020102020204" pitchFamily="34" charset="0"/>
              </a:rPr>
              <a:t>• Puede memorizar libros enteros del Nuevo Testamento y aun no tener conciencia de su depresión e ir, inclusive a proyectarlas sobre otras personas. </a:t>
            </a:r>
          </a:p>
          <a:p>
            <a:r>
              <a:rPr lang="es-MX" dirty="0">
                <a:solidFill>
                  <a:schemeClr val="bg1"/>
                </a:solidFill>
                <a:latin typeface="Arial Black" panose="020B0A04020102020204" pitchFamily="34" charset="0"/>
              </a:rPr>
              <a:t>• Puede ayunar y orar medio día a la semana durante años como una disciplina espiritual y criticar constantemente a otros, justificándolo como discernimiento. </a:t>
            </a:r>
          </a:p>
          <a:p>
            <a:r>
              <a:rPr lang="es-MX" dirty="0">
                <a:solidFill>
                  <a:schemeClr val="bg1"/>
                </a:solidFill>
                <a:latin typeface="Arial Black" panose="020B0A04020102020204" pitchFamily="34" charset="0"/>
              </a:rPr>
              <a:t>• Puede dirigir cientos de personas en un ministerio cristiano guiado por una profunda necesidad personal de compensar una molesta sensación de fracaso.</a:t>
            </a:r>
          </a:p>
        </p:txBody>
      </p:sp>
    </p:spTree>
    <p:extLst>
      <p:ext uri="{BB962C8B-B14F-4D97-AF65-F5344CB8AC3E}">
        <p14:creationId xmlns:p14="http://schemas.microsoft.com/office/powerpoint/2010/main" val="4017838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838200" y="923278"/>
            <a:ext cx="9362243" cy="5253685"/>
          </a:xfrm>
        </p:spPr>
        <p:txBody>
          <a:bodyPr>
            <a:normAutofit/>
          </a:bodyPr>
          <a:lstStyle/>
          <a:p>
            <a:r>
              <a:rPr lang="es-MX" dirty="0">
                <a:solidFill>
                  <a:schemeClr val="bg1"/>
                </a:solidFill>
                <a:latin typeface="Arial Black" panose="020B0A04020102020204" pitchFamily="34" charset="0"/>
              </a:rPr>
              <a:t>Ignorar nuestras emociones es volverle la espalda a la realidad; escuchar a nuestras emociones nos introduce en la realidad. </a:t>
            </a:r>
          </a:p>
          <a:p>
            <a:r>
              <a:rPr lang="es-MX" dirty="0">
                <a:solidFill>
                  <a:schemeClr val="bg1"/>
                </a:solidFill>
                <a:latin typeface="Arial Black" panose="020B0A04020102020204" pitchFamily="34" charset="0"/>
              </a:rPr>
              <a:t>Yen la realidad es dónde encontramos a Dios ... Las emociones son el lenguaje del alma. Son el grito que le dan una voz al corazón ... </a:t>
            </a:r>
          </a:p>
          <a:p>
            <a:r>
              <a:rPr lang="es-MX" dirty="0">
                <a:solidFill>
                  <a:schemeClr val="bg1"/>
                </a:solidFill>
                <a:latin typeface="Arial Black" panose="020B0A04020102020204" pitchFamily="34" charset="0"/>
              </a:rPr>
              <a:t>Sin embargo, a veces nos hacemos los sordos a través de un rechazo emocional, la distorsión, o desvinculación. Nos sacudimos de cualquier Cosa perturbadora </a:t>
            </a:r>
            <a:r>
              <a:rPr lang="es-MX" dirty="0" err="1">
                <a:solidFill>
                  <a:schemeClr val="bg1"/>
                </a:solidFill>
                <a:latin typeface="Arial Black" panose="020B0A04020102020204" pitchFamily="34" charset="0"/>
              </a:rPr>
              <a:t>afin</a:t>
            </a:r>
            <a:r>
              <a:rPr lang="es-MX" dirty="0">
                <a:solidFill>
                  <a:schemeClr val="bg1"/>
                </a:solidFill>
                <a:latin typeface="Arial Black" panose="020B0A04020102020204" pitchFamily="34" charset="0"/>
              </a:rPr>
              <a:t> de conseguir un tenue control de nuestro mundo interior. </a:t>
            </a:r>
          </a:p>
        </p:txBody>
      </p:sp>
    </p:spTree>
    <p:extLst>
      <p:ext uri="{BB962C8B-B14F-4D97-AF65-F5344CB8AC3E}">
        <p14:creationId xmlns:p14="http://schemas.microsoft.com/office/powerpoint/2010/main" val="3743930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6"/>
            <a:ext cx="10515600" cy="726828"/>
          </a:xfrm>
        </p:spPr>
        <p:txBody>
          <a:bodyPr/>
          <a:lstStyle/>
          <a:p>
            <a:pPr algn="ctr"/>
            <a:r>
              <a:rPr lang="es-MX" dirty="0">
                <a:solidFill>
                  <a:schemeClr val="bg1"/>
                </a:solidFill>
                <a:latin typeface="Arial Black" panose="020B0A04020102020204" pitchFamily="34" charset="0"/>
              </a:rPr>
              <a:t>Nuestra acción…</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500849" y="1189607"/>
            <a:ext cx="9371120" cy="4996233"/>
          </a:xfrm>
        </p:spPr>
        <p:txBody>
          <a:bodyPr>
            <a:normAutofit fontScale="92500" lnSpcReduction="20000"/>
          </a:bodyPr>
          <a:lstStyle/>
          <a:p>
            <a:r>
              <a:rPr lang="es-MX" dirty="0">
                <a:solidFill>
                  <a:schemeClr val="bg1"/>
                </a:solidFill>
                <a:latin typeface="Arial Black" panose="020B0A04020102020204" pitchFamily="34" charset="0"/>
              </a:rPr>
              <a:t>La iglesia debe crear grupos de apoyo para aquellos que están sufriendo y están pasando por el proceso de sanidad y restauración.</a:t>
            </a:r>
          </a:p>
          <a:p>
            <a:r>
              <a:rPr lang="es-MX" dirty="0">
                <a:solidFill>
                  <a:schemeClr val="bg1"/>
                </a:solidFill>
                <a:latin typeface="Arial Black" panose="020B0A04020102020204" pitchFamily="34" charset="0"/>
              </a:rPr>
              <a:t> En estos grupos, aquellos que han sido las víctimas de tipos similares de experiencias dolorosas se reúnen para apoyarse mutuamente a medida que comparten un viaje común hacia la plenitud. </a:t>
            </a:r>
          </a:p>
          <a:p>
            <a:r>
              <a:rPr lang="es-MX" dirty="0">
                <a:solidFill>
                  <a:schemeClr val="bg1"/>
                </a:solidFill>
                <a:latin typeface="Arial Black" panose="020B0A04020102020204" pitchFamily="34" charset="0"/>
              </a:rPr>
              <a:t>Algunos de estos grupos de apoyo, que pueden desarrollarse con muy buenos resultados en las comunidades de fe son los grupos relacionados con niños abusados, mujeres golpeadas, alcohólicos anónimos, adictos al trabajo, a las drogas al tabaco, al juego, al sexo, quienes padecen de anorexia o bulimia, personas que sufren diversas fobias y otros. </a:t>
            </a:r>
          </a:p>
        </p:txBody>
      </p:sp>
    </p:spTree>
    <p:extLst>
      <p:ext uri="{BB962C8B-B14F-4D97-AF65-F5344CB8AC3E}">
        <p14:creationId xmlns:p14="http://schemas.microsoft.com/office/powerpoint/2010/main" val="4053712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10515600" cy="824483"/>
          </a:xfrm>
        </p:spPr>
        <p:txBody>
          <a:bodyPr>
            <a:normAutofit/>
          </a:bodyPr>
          <a:lstStyle/>
          <a:p>
            <a:pPr algn="ctr"/>
            <a:r>
              <a:rPr lang="es-MX" sz="3200" dirty="0">
                <a:solidFill>
                  <a:schemeClr val="bg1"/>
                </a:solidFill>
                <a:latin typeface="Arial Black" panose="020B0A04020102020204" pitchFamily="34" charset="0"/>
              </a:rPr>
              <a:t>LAS ÁREAS DE LA SANIDAD EMOCIONAL</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838200" y="1447060"/>
            <a:ext cx="9415509" cy="4729903"/>
          </a:xfrm>
        </p:spPr>
        <p:txBody>
          <a:bodyPr>
            <a:normAutofit/>
          </a:bodyPr>
          <a:lstStyle/>
          <a:p>
            <a:r>
              <a:rPr lang="es-MX" dirty="0">
                <a:solidFill>
                  <a:schemeClr val="bg1"/>
                </a:solidFill>
                <a:latin typeface="Arial Black" panose="020B0A04020102020204" pitchFamily="34" charset="0"/>
              </a:rPr>
              <a:t>La sanidad de la mente .</a:t>
            </a:r>
          </a:p>
          <a:p>
            <a:r>
              <a:rPr lang="es-MX" dirty="0">
                <a:solidFill>
                  <a:schemeClr val="bg1"/>
                </a:solidFill>
                <a:latin typeface="Arial Black" panose="020B0A04020102020204" pitchFamily="34" charset="0"/>
              </a:rPr>
              <a:t>La sanidad de la mente tiene que ver más con los procesos del pensamiento y las emociones que están ligadas al mismo. </a:t>
            </a:r>
          </a:p>
          <a:p>
            <a:r>
              <a:rPr lang="es-MX" dirty="0">
                <a:solidFill>
                  <a:schemeClr val="bg1"/>
                </a:solidFill>
                <a:latin typeface="Arial Black" panose="020B0A04020102020204" pitchFamily="34" charset="0"/>
              </a:rPr>
              <a:t>Por “mente” entendemos aquí esa parte o aspecto de nuestro ser al que hacía referencia Jesús cuando decía: “Ama al Señor tu Dios con todo tu corazón, con toda tu alma, con toda tu mente y con todas tus fuerzas” (Mr. 12.30). </a:t>
            </a:r>
          </a:p>
        </p:txBody>
      </p:sp>
    </p:spTree>
    <p:extLst>
      <p:ext uri="{BB962C8B-B14F-4D97-AF65-F5344CB8AC3E}">
        <p14:creationId xmlns:p14="http://schemas.microsoft.com/office/powerpoint/2010/main" val="1404428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838200" y="798990"/>
            <a:ext cx="9388876" cy="5610688"/>
          </a:xfrm>
        </p:spPr>
        <p:txBody>
          <a:bodyPr>
            <a:normAutofit fontScale="92500" lnSpcReduction="20000"/>
          </a:bodyPr>
          <a:lstStyle/>
          <a:p>
            <a:r>
              <a:rPr lang="es-MX" dirty="0">
                <a:solidFill>
                  <a:schemeClr val="bg1"/>
                </a:solidFill>
                <a:latin typeface="Arial Black" panose="020B0A04020102020204" pitchFamily="34" charset="0"/>
              </a:rPr>
              <a:t>Sanidad de la voluntad </a:t>
            </a:r>
          </a:p>
          <a:p>
            <a:r>
              <a:rPr lang="es-MX" dirty="0">
                <a:solidFill>
                  <a:schemeClr val="bg1"/>
                </a:solidFill>
                <a:latin typeface="Arial Black" panose="020B0A04020102020204" pitchFamily="34" charset="0"/>
              </a:rPr>
              <a:t>La voluntad del ser humano es la esencia de lo que él o ella es como persona. </a:t>
            </a:r>
          </a:p>
          <a:p>
            <a:r>
              <a:rPr lang="es-MX" dirty="0">
                <a:solidFill>
                  <a:schemeClr val="bg1"/>
                </a:solidFill>
                <a:latin typeface="Arial Black" panose="020B0A04020102020204" pitchFamily="34" charset="0"/>
              </a:rPr>
              <a:t>Por ser seres humanos dotados de voluntad propia, tomamos decisiones que no sólo determinan nuestra vida diaria, sino que de algún modo definen también nuestro destino eterno. </a:t>
            </a:r>
          </a:p>
          <a:p>
            <a:r>
              <a:rPr lang="es-MX" dirty="0">
                <a:solidFill>
                  <a:schemeClr val="bg1"/>
                </a:solidFill>
                <a:latin typeface="Arial Black" panose="020B0A04020102020204" pitchFamily="34" charset="0"/>
              </a:rPr>
              <a:t>El Creador le ha dado al ser humano libre albedrío. Es por eso que él nunca nos mueve por la fuerza o por coerción, ni actúa para controlarlos o manipularnos. La voluntad es aquello que está colocado entre el bien y el mal.</a:t>
            </a:r>
          </a:p>
          <a:p>
            <a:r>
              <a:rPr lang="es-MX" dirty="0">
                <a:solidFill>
                  <a:schemeClr val="bg1"/>
                </a:solidFill>
                <a:latin typeface="Arial Black" panose="020B0A04020102020204" pitchFamily="34" charset="0"/>
              </a:rPr>
              <a:t> Es esa parte del ser humano que cuando está unida a la voluntad de Dios brinda una unión profunda, que produce una armonía única entre la criatura y su Creador</a:t>
            </a:r>
          </a:p>
        </p:txBody>
      </p:sp>
    </p:spTree>
    <p:extLst>
      <p:ext uri="{BB962C8B-B14F-4D97-AF65-F5344CB8AC3E}">
        <p14:creationId xmlns:p14="http://schemas.microsoft.com/office/powerpoint/2010/main" val="313370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838200" y="514905"/>
            <a:ext cx="9344487" cy="6178858"/>
          </a:xfrm>
        </p:spPr>
        <p:txBody>
          <a:bodyPr>
            <a:normAutofit fontScale="85000" lnSpcReduction="20000"/>
          </a:bodyPr>
          <a:lstStyle/>
          <a:p>
            <a:r>
              <a:rPr lang="es-MX" dirty="0">
                <a:solidFill>
                  <a:schemeClr val="bg1"/>
                </a:solidFill>
                <a:latin typeface="Arial Black" panose="020B0A04020102020204" pitchFamily="34" charset="0"/>
              </a:rPr>
              <a:t>Sanidad de las emociones: </a:t>
            </a:r>
          </a:p>
          <a:p>
            <a:r>
              <a:rPr lang="es-MX" dirty="0">
                <a:solidFill>
                  <a:schemeClr val="bg1"/>
                </a:solidFill>
                <a:latin typeface="Arial Black" panose="020B0A04020102020204" pitchFamily="34" charset="0"/>
              </a:rPr>
              <a:t>La intención primordial de Satanás es herir a cada persona que nace en este mundo. Este propósito se hace evidente cuando consideramos la manera </a:t>
            </a:r>
          </a:p>
          <a:p>
            <a:r>
              <a:rPr lang="es-MX" dirty="0">
                <a:solidFill>
                  <a:schemeClr val="bg1"/>
                </a:solidFill>
                <a:latin typeface="Arial Black" panose="020B0A04020102020204" pitchFamily="34" charset="0"/>
              </a:rPr>
              <a:t>destructiva en que él se aprovecha de esas heridas para terminar con la vida de las personas. </a:t>
            </a:r>
          </a:p>
          <a:p>
            <a:r>
              <a:rPr lang="es-MX" dirty="0">
                <a:solidFill>
                  <a:schemeClr val="bg1"/>
                </a:solidFill>
                <a:latin typeface="Arial Black" panose="020B0A04020102020204" pitchFamily="34" charset="0"/>
              </a:rPr>
              <a:t>Satanás esclaviza a las personas a través de estas heridas. Pero Cristo vino para “sanar a los quebrantados de corazón” (</a:t>
            </a:r>
            <a:r>
              <a:rPr lang="es-MX" dirty="0" err="1">
                <a:solidFill>
                  <a:schemeClr val="bg1"/>
                </a:solidFill>
                <a:latin typeface="Arial Black" panose="020B0A04020102020204" pitchFamily="34" charset="0"/>
              </a:rPr>
              <a:t>Lc</a:t>
            </a:r>
            <a:r>
              <a:rPr lang="es-MX" dirty="0">
                <a:solidFill>
                  <a:schemeClr val="bg1"/>
                </a:solidFill>
                <a:latin typeface="Arial Black" panose="020B0A04020102020204" pitchFamily="34" charset="0"/>
              </a:rPr>
              <a:t>. 4.18, RVR). Cada persona es el producto de la experiencia total de su vida. </a:t>
            </a:r>
          </a:p>
          <a:p>
            <a:r>
              <a:rPr lang="es-MX" dirty="0">
                <a:solidFill>
                  <a:schemeClr val="bg1"/>
                </a:solidFill>
                <a:latin typeface="Arial Black" panose="020B0A04020102020204" pitchFamily="34" charset="0"/>
              </a:rPr>
              <a:t>Nuestras experiencias pasadas determinan nuestras reacciones a las situaciones presentes. </a:t>
            </a:r>
          </a:p>
          <a:p>
            <a:r>
              <a:rPr lang="es-MX" dirty="0">
                <a:solidFill>
                  <a:schemeClr val="bg1"/>
                </a:solidFill>
                <a:latin typeface="Arial Black" panose="020B0A04020102020204" pitchFamily="34" charset="0"/>
              </a:rPr>
              <a:t>Las heridas del pasado pueden distorsionar la percepción del presente. En la medida en que no podamos controlarnos y reaccionemos violentamente a un problema pequeño, podemos concluir que estamos atados al pasado y que no podemos responder normalmente a las situaciones actuales. </a:t>
            </a:r>
          </a:p>
        </p:txBody>
      </p:sp>
    </p:spTree>
    <p:extLst>
      <p:ext uri="{BB962C8B-B14F-4D97-AF65-F5344CB8AC3E}">
        <p14:creationId xmlns:p14="http://schemas.microsoft.com/office/powerpoint/2010/main" val="3854355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10515600" cy="931015"/>
          </a:xfrm>
        </p:spPr>
        <p:txBody>
          <a:bodyPr/>
          <a:lstStyle/>
          <a:p>
            <a:pPr algn="ctr"/>
            <a:r>
              <a:rPr lang="es-MX" dirty="0">
                <a:solidFill>
                  <a:schemeClr val="bg1"/>
                </a:solidFill>
                <a:latin typeface="Arial Black" panose="020B0A04020102020204" pitchFamily="34" charset="0"/>
              </a:rPr>
              <a:t>La obra de Satanás. </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545237" y="1633491"/>
            <a:ext cx="9424386" cy="4960722"/>
          </a:xfrm>
        </p:spPr>
        <p:txBody>
          <a:bodyPr>
            <a:normAutofit fontScale="77500" lnSpcReduction="20000"/>
          </a:bodyPr>
          <a:lstStyle/>
          <a:p>
            <a:r>
              <a:rPr lang="es-MX" dirty="0">
                <a:solidFill>
                  <a:schemeClr val="bg1"/>
                </a:solidFill>
                <a:latin typeface="Arial Black" panose="020B0A04020102020204" pitchFamily="34" charset="0"/>
              </a:rPr>
              <a:t>Satanás hiere las emociones provocando amargura y rechazo. Primero, Satanás hiere las emociones provocando amargura. La herida de la amargura es una herida seria y de graves consecuencias (He. 12.15). </a:t>
            </a:r>
          </a:p>
          <a:p>
            <a:r>
              <a:rPr lang="es-MX" dirty="0">
                <a:solidFill>
                  <a:schemeClr val="bg1"/>
                </a:solidFill>
                <a:latin typeface="Arial Black" panose="020B0A04020102020204" pitchFamily="34" charset="0"/>
              </a:rPr>
              <a:t>La amargura es una obra diabólica. Fue una gran tragedia la separación de Israel entre norte y sur, lo que provocó un estado de guerra permanente entre hermanos. </a:t>
            </a:r>
          </a:p>
          <a:p>
            <a:r>
              <a:rPr lang="es-MX" dirty="0">
                <a:solidFill>
                  <a:schemeClr val="bg1"/>
                </a:solidFill>
                <a:latin typeface="Arial Black" panose="020B0A04020102020204" pitchFamily="34" charset="0"/>
              </a:rPr>
              <a:t>La misma estrategia de separar y destruir es la que usa Satanás hoy. La amargura ha sido el arma más utilizada por el enemigo para destruir a la iglesia, cuando se abandona el amor y el perdón. </a:t>
            </a:r>
          </a:p>
          <a:p>
            <a:r>
              <a:rPr lang="es-MX" dirty="0">
                <a:solidFill>
                  <a:schemeClr val="bg1"/>
                </a:solidFill>
                <a:latin typeface="Arial Black" panose="020B0A04020102020204" pitchFamily="34" charset="0"/>
              </a:rPr>
              <a:t>Con esto se crea un círculo vicioso, ya que la herida lleva a amargura, y ésta lleva a la división, que a su vez termina en la destrucción que crea una nueva herida. Hay una secuencia diabólica en la serie enojo, resentimiento y amargura. </a:t>
            </a:r>
          </a:p>
        </p:txBody>
      </p:sp>
    </p:spTree>
    <p:extLst>
      <p:ext uri="{BB962C8B-B14F-4D97-AF65-F5344CB8AC3E}">
        <p14:creationId xmlns:p14="http://schemas.microsoft.com/office/powerpoint/2010/main" val="1645808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10515600" cy="762339"/>
          </a:xfrm>
        </p:spPr>
        <p:txBody>
          <a:bodyPr/>
          <a:lstStyle/>
          <a:p>
            <a:pPr algn="ctr"/>
            <a:r>
              <a:rPr lang="es-MX" dirty="0">
                <a:solidFill>
                  <a:schemeClr val="bg1"/>
                </a:solidFill>
                <a:latin typeface="Arial Black" panose="020B0A04020102020204" pitchFamily="34" charset="0"/>
              </a:rPr>
              <a:t>La obra de Satanás. </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509726" y="1287262"/>
            <a:ext cx="9362243" cy="4880823"/>
          </a:xfrm>
        </p:spPr>
        <p:txBody>
          <a:bodyPr>
            <a:normAutofit fontScale="85000" lnSpcReduction="20000"/>
          </a:bodyPr>
          <a:lstStyle/>
          <a:p>
            <a:r>
              <a:rPr lang="es-MX" dirty="0">
                <a:solidFill>
                  <a:schemeClr val="bg1"/>
                </a:solidFill>
                <a:latin typeface="Arial Black" panose="020B0A04020102020204" pitchFamily="34" charset="0"/>
              </a:rPr>
              <a:t>Satanás hiere las emociones provocando amargura y rechazo. Primero, Satanás hiere las emociones provocando amargura. La herida de la amargura es una herida seria y de graves consecuencias (He. 12.15). </a:t>
            </a:r>
          </a:p>
          <a:p>
            <a:r>
              <a:rPr lang="es-MX" dirty="0">
                <a:solidFill>
                  <a:schemeClr val="bg1"/>
                </a:solidFill>
                <a:latin typeface="Arial Black" panose="020B0A04020102020204" pitchFamily="34" charset="0"/>
              </a:rPr>
              <a:t>La amargura es una obra diabólica. Fue una gran tragedia la separación de Israel entre norte y sur, lo que provocó un estado de guerra permanente entre hermanos. </a:t>
            </a:r>
          </a:p>
          <a:p>
            <a:r>
              <a:rPr lang="es-MX" dirty="0">
                <a:solidFill>
                  <a:schemeClr val="bg1"/>
                </a:solidFill>
                <a:latin typeface="Arial Black" panose="020B0A04020102020204" pitchFamily="34" charset="0"/>
              </a:rPr>
              <a:t>La misma estrategia de separar y destruir es la que usa Satanás hoy. La amargura ha sido el arma más utilizada por el enemigo para destruir a la iglesia, cuando se abandona el amor y el perdón. </a:t>
            </a:r>
          </a:p>
          <a:p>
            <a:r>
              <a:rPr lang="es-MX" dirty="0">
                <a:solidFill>
                  <a:schemeClr val="bg1"/>
                </a:solidFill>
                <a:latin typeface="Arial Black" panose="020B0A04020102020204" pitchFamily="34" charset="0"/>
              </a:rPr>
              <a:t>Con esto se crea un círculo vicioso, ya que la herida lleva a amargura, y ésta lleva a la división, que a su vez termina en la destrucción que crea una nueva herida</a:t>
            </a:r>
          </a:p>
        </p:txBody>
      </p:sp>
    </p:spTree>
    <p:extLst>
      <p:ext uri="{BB962C8B-B14F-4D97-AF65-F5344CB8AC3E}">
        <p14:creationId xmlns:p14="http://schemas.microsoft.com/office/powerpoint/2010/main" val="375106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6"/>
            <a:ext cx="10515600" cy="691318"/>
          </a:xfrm>
        </p:spPr>
        <p:txBody>
          <a:bodyPr>
            <a:normAutofit fontScale="90000"/>
          </a:bodyPr>
          <a:lstStyle/>
          <a:p>
            <a:pPr algn="ctr"/>
            <a:r>
              <a:rPr lang="es-MX" dirty="0">
                <a:solidFill>
                  <a:schemeClr val="bg1"/>
                </a:solidFill>
                <a:latin typeface="Arial Black" panose="020B0A04020102020204" pitchFamily="34" charset="0"/>
              </a:rPr>
              <a:t>Qué es el perdón? </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243397" y="1260628"/>
            <a:ext cx="9788370" cy="4925212"/>
          </a:xfrm>
        </p:spPr>
        <p:txBody>
          <a:bodyPr>
            <a:normAutofit fontScale="92500" lnSpcReduction="20000"/>
          </a:bodyPr>
          <a:lstStyle/>
          <a:p>
            <a:r>
              <a:rPr lang="es-MX" dirty="0">
                <a:solidFill>
                  <a:schemeClr val="bg1"/>
                </a:solidFill>
                <a:latin typeface="Arial Black" panose="020B0A04020102020204" pitchFamily="34" charset="0"/>
              </a:rPr>
              <a:t>La mejor definición de perdón es la que encontramos en la Biblia. Allí se utilizan varios vocablos que se traducen al castellano como perdón. </a:t>
            </a:r>
          </a:p>
          <a:p>
            <a:r>
              <a:rPr lang="es-MX" dirty="0">
                <a:solidFill>
                  <a:schemeClr val="bg1"/>
                </a:solidFill>
                <a:latin typeface="Arial Black" panose="020B0A04020102020204" pitchFamily="34" charset="0"/>
              </a:rPr>
              <a:t>Uno de ellos es </a:t>
            </a:r>
            <a:r>
              <a:rPr lang="es-MX" dirty="0" err="1">
                <a:solidFill>
                  <a:schemeClr val="bg1"/>
                </a:solidFill>
                <a:latin typeface="Arial Black" panose="020B0A04020102020204" pitchFamily="34" charset="0"/>
              </a:rPr>
              <a:t>apoluo</a:t>
            </a:r>
            <a:r>
              <a:rPr lang="es-MX" dirty="0">
                <a:solidFill>
                  <a:schemeClr val="bg1"/>
                </a:solidFill>
                <a:latin typeface="Arial Black" panose="020B0A04020102020204" pitchFamily="34" charset="0"/>
              </a:rPr>
              <a:t>, que significa poner en libertad, liberar a alguien de alguna cosa (</a:t>
            </a:r>
            <a:r>
              <a:rPr lang="es-MX" dirty="0" err="1">
                <a:solidFill>
                  <a:schemeClr val="bg1"/>
                </a:solidFill>
                <a:latin typeface="Arial Black" panose="020B0A04020102020204" pitchFamily="34" charset="0"/>
              </a:rPr>
              <a:t>Lc</a:t>
            </a:r>
            <a:r>
              <a:rPr lang="es-MX" dirty="0">
                <a:solidFill>
                  <a:schemeClr val="bg1"/>
                </a:solidFill>
                <a:latin typeface="Arial Black" panose="020B0A04020102020204" pitchFamily="34" charset="0"/>
              </a:rPr>
              <a:t>. 13.12). El término connota la idea de dejar ir, soltar a alguien, como cuando se libera a un preso (“lo dejó en libertad”, Mt. 18.27).</a:t>
            </a:r>
          </a:p>
          <a:p>
            <a:r>
              <a:rPr lang="es-MX" dirty="0">
                <a:solidFill>
                  <a:schemeClr val="bg1"/>
                </a:solidFill>
                <a:latin typeface="Arial Black" panose="020B0A04020102020204" pitchFamily="34" charset="0"/>
              </a:rPr>
              <a:t> También lleva la idea de dejar cuando está relacionado con el divorcio (Mt. 1.19). Otro término bíblico para perdón es </a:t>
            </a:r>
            <a:r>
              <a:rPr lang="es-MX" dirty="0" err="1">
                <a:solidFill>
                  <a:schemeClr val="bg1"/>
                </a:solidFill>
                <a:latin typeface="Arial Black" panose="020B0A04020102020204" pitchFamily="34" charset="0"/>
              </a:rPr>
              <a:t>aphiemi</a:t>
            </a:r>
            <a:r>
              <a:rPr lang="es-MX" dirty="0">
                <a:solidFill>
                  <a:schemeClr val="bg1"/>
                </a:solidFill>
                <a:latin typeface="Arial Black" panose="020B0A04020102020204" pitchFamily="34" charset="0"/>
              </a:rPr>
              <a:t>, que significa dejar ir, enviar lejos (Mt. 13.36), y también cancelar, remitir, perdonar (Mt. 18.27). De estos términos se puede discernir cuál es la acción del perdón. </a:t>
            </a:r>
          </a:p>
        </p:txBody>
      </p:sp>
    </p:spTree>
    <p:extLst>
      <p:ext uri="{BB962C8B-B14F-4D97-AF65-F5344CB8AC3E}">
        <p14:creationId xmlns:p14="http://schemas.microsoft.com/office/powerpoint/2010/main" val="201353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3"/>
          <a:stretch>
            <a:fillRect/>
          </a:stretch>
        </p:blipFill>
        <p:spPr>
          <a:xfrm>
            <a:off x="531821" y="200888"/>
            <a:ext cx="11833362" cy="6456224"/>
          </a:xfrm>
          <a:prstGeom prst="rect">
            <a:avLst/>
          </a:prstGeom>
        </p:spPr>
      </p:pic>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886691"/>
            <a:ext cx="9871364" cy="5290272"/>
          </a:xfrm>
        </p:spPr>
        <p:txBody>
          <a:bodyPr>
            <a:normAutofit fontScale="92500"/>
          </a:bodyPr>
          <a:lstStyle/>
          <a:p>
            <a:r>
              <a:rPr lang="es-ES" dirty="0">
                <a:solidFill>
                  <a:schemeClr val="bg1"/>
                </a:solidFill>
                <a:latin typeface="Arial Black" panose="020B0A04020102020204" pitchFamily="34" charset="0"/>
              </a:rPr>
              <a:t>Sin embargo, el siquiatra Martin W. Jones, quien da clases en la Escuela de Medicina de la Universidad Howard y estudia la correlación entre fe y sanidad, dice que una explicación científica completa y convincente del efecto positivo de la espiritualidad sobre la salud no es tan importante. </a:t>
            </a:r>
          </a:p>
          <a:p>
            <a:r>
              <a:rPr lang="es-ES" dirty="0">
                <a:solidFill>
                  <a:schemeClr val="bg1"/>
                </a:solidFill>
                <a:latin typeface="Arial Black" panose="020B0A04020102020204" pitchFamily="34" charset="0"/>
              </a:rPr>
              <a:t>Según él: “No entendemos el mecanismo de muchas drogas. Sabemos, por la observación de causa y efecto, que ellas operan. De igual modo, podemos ver los efectos de la consciencia espiritual de una persona sobre su resultado, así que ¿por qué no usarla? Es como el efecto de un </a:t>
            </a:r>
            <a:r>
              <a:rPr lang="es-ES" dirty="0">
                <a:solidFill>
                  <a:srgbClr val="FFFF00"/>
                </a:solidFill>
                <a:latin typeface="Arial Black" panose="020B0A04020102020204" pitchFamily="34" charset="0"/>
              </a:rPr>
              <a:t>placebo. </a:t>
            </a:r>
            <a:r>
              <a:rPr lang="es-ES" dirty="0">
                <a:solidFill>
                  <a:schemeClr val="bg1"/>
                </a:solidFill>
                <a:latin typeface="Arial Black" panose="020B0A04020102020204" pitchFamily="34" charset="0"/>
              </a:rPr>
              <a:t>¿Por qué resultó? Por fe. Esta es una fuerza muy poderosa.”1</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993105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447582" y="1038688"/>
            <a:ext cx="9397753" cy="5200419"/>
          </a:xfrm>
        </p:spPr>
        <p:txBody>
          <a:bodyPr>
            <a:normAutofit fontScale="92500" lnSpcReduction="20000"/>
          </a:bodyPr>
          <a:lstStyle/>
          <a:p>
            <a:r>
              <a:rPr lang="es-MX" dirty="0">
                <a:solidFill>
                  <a:schemeClr val="bg1"/>
                </a:solidFill>
                <a:latin typeface="Arial Black" panose="020B0A04020102020204" pitchFamily="34" charset="0"/>
              </a:rPr>
              <a:t>A la luz de estos comentarios, queda clara la importancia de la decisión de perdonar. El perdón es un acto de la voluntad y no un sentimiento, es decir, uno escoge perdonar. </a:t>
            </a:r>
          </a:p>
          <a:p>
            <a:r>
              <a:rPr lang="es-MX" dirty="0">
                <a:solidFill>
                  <a:schemeClr val="bg1"/>
                </a:solidFill>
                <a:latin typeface="Arial Black" panose="020B0A04020102020204" pitchFamily="34" charset="0"/>
              </a:rPr>
              <a:t>Por eso en la Biblia, el perdón es un imperativo. Pero el cristiano debe perdonar no sólo porque es un mandato del Señor, sino porque es la manera de imitarlo. </a:t>
            </a:r>
          </a:p>
          <a:p>
            <a:r>
              <a:rPr lang="es-MX" dirty="0">
                <a:solidFill>
                  <a:schemeClr val="bg1"/>
                </a:solidFill>
                <a:latin typeface="Arial Black" panose="020B0A04020102020204" pitchFamily="34" charset="0"/>
              </a:rPr>
              <a:t>¡Debemos perdonar! Para ello, resulta de ayuda que enumeremos las relaciones que no han sido buenas en el pasado o las heridas que nos han provocado otros. </a:t>
            </a:r>
          </a:p>
          <a:p>
            <a:r>
              <a:rPr lang="es-MX" dirty="0">
                <a:solidFill>
                  <a:schemeClr val="bg1"/>
                </a:solidFill>
                <a:latin typeface="Arial Black" panose="020B0A04020102020204" pitchFamily="34" charset="0"/>
              </a:rPr>
              <a:t>Es oportuno hacer un análisis para encontrar las razones de tales heridas y tratar con cada relación para liberar a la o las personas involucradas por medio del perdón. </a:t>
            </a:r>
          </a:p>
        </p:txBody>
      </p:sp>
    </p:spTree>
    <p:extLst>
      <p:ext uri="{BB962C8B-B14F-4D97-AF65-F5344CB8AC3E}">
        <p14:creationId xmlns:p14="http://schemas.microsoft.com/office/powerpoint/2010/main" val="1007032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10515600" cy="868871"/>
          </a:xfrm>
        </p:spPr>
        <p:txBody>
          <a:bodyPr>
            <a:normAutofit fontScale="90000"/>
          </a:bodyPr>
          <a:lstStyle/>
          <a:p>
            <a:pPr algn="ctr"/>
            <a:r>
              <a:rPr lang="es-MX" sz="3100" dirty="0">
                <a:solidFill>
                  <a:schemeClr val="bg1"/>
                </a:solidFill>
                <a:latin typeface="Arial Black" panose="020B0A04020102020204" pitchFamily="34" charset="0"/>
              </a:rPr>
              <a:t>EL MINISTERIO CRISTIANO DE RESTAURACIÓN </a:t>
            </a:r>
            <a:br>
              <a:rPr lang="es-MX" sz="3100" dirty="0">
                <a:solidFill>
                  <a:schemeClr val="bg1"/>
                </a:solidFill>
                <a:latin typeface="Arial Black" panose="020B0A04020102020204" pitchFamily="34" charset="0"/>
              </a:rPr>
            </a:br>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838200" y="1233996"/>
            <a:ext cx="9317854" cy="4942967"/>
          </a:xfrm>
        </p:spPr>
        <p:txBody>
          <a:bodyPr>
            <a:normAutofit lnSpcReduction="10000"/>
          </a:bodyPr>
          <a:lstStyle/>
          <a:p>
            <a:r>
              <a:rPr lang="es-MX" dirty="0">
                <a:solidFill>
                  <a:schemeClr val="bg1"/>
                </a:solidFill>
                <a:latin typeface="Arial Black" panose="020B0A04020102020204" pitchFamily="34" charset="0"/>
              </a:rPr>
              <a:t>El ministerio de restauración es la acción sacramental de la iglesia orientado a la restauración del balance emocional en la persona, que la ayudará a crecer como un ser humano maduro, “a una humanidad perfecta que se conforme a la plena estatura de Cristo” (Ef. 4.15). </a:t>
            </a:r>
          </a:p>
          <a:p>
            <a:r>
              <a:rPr lang="es-MX" dirty="0">
                <a:solidFill>
                  <a:schemeClr val="bg1"/>
                </a:solidFill>
                <a:latin typeface="Arial Black" panose="020B0A04020102020204" pitchFamily="34" charset="0"/>
              </a:rPr>
              <a:t>Este ministerio es también necesario en relación con la iglesia como comunidad de personas. La propia iglesia, que ministra restauración emocional a otros, debe ser restaurada como una comunidad libre y sana para servir. </a:t>
            </a:r>
          </a:p>
        </p:txBody>
      </p:sp>
    </p:spTree>
    <p:extLst>
      <p:ext uri="{BB962C8B-B14F-4D97-AF65-F5344CB8AC3E}">
        <p14:creationId xmlns:p14="http://schemas.microsoft.com/office/powerpoint/2010/main" val="86471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6"/>
            <a:ext cx="10515600" cy="833360"/>
          </a:xfrm>
        </p:spPr>
        <p:txBody>
          <a:bodyPr>
            <a:normAutofit fontScale="90000"/>
          </a:bodyPr>
          <a:lstStyle/>
          <a:p>
            <a:pPr algn="ctr"/>
            <a:r>
              <a:rPr lang="es-MX" sz="3600" dirty="0">
                <a:solidFill>
                  <a:schemeClr val="bg1"/>
                </a:solidFill>
                <a:latin typeface="Arial Black" panose="020B0A04020102020204" pitchFamily="34" charset="0"/>
              </a:rPr>
              <a:t>La clave para el ministerio de restauración </a:t>
            </a:r>
            <a:br>
              <a:rPr lang="es-MX" sz="3600" dirty="0">
                <a:solidFill>
                  <a:schemeClr val="bg1"/>
                </a:solidFill>
                <a:latin typeface="Arial Black" panose="020B0A04020102020204" pitchFamily="34" charset="0"/>
              </a:rPr>
            </a:br>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287785" y="1198486"/>
            <a:ext cx="9735104" cy="4978477"/>
          </a:xfrm>
        </p:spPr>
        <p:txBody>
          <a:bodyPr>
            <a:normAutofit fontScale="85000" lnSpcReduction="10000"/>
          </a:bodyPr>
          <a:lstStyle/>
          <a:p>
            <a:r>
              <a:rPr lang="es-MX" dirty="0">
                <a:solidFill>
                  <a:schemeClr val="bg1"/>
                </a:solidFill>
                <a:latin typeface="Arial Black" panose="020B0A04020102020204" pitchFamily="34" charset="0"/>
              </a:rPr>
              <a:t>En Filipenses 3.13, Pablo dice: “Olvidando lo que queda atrás”. Esto es lo que hace el perdón sanador. El perdón nos libera del pasado, porque con él se sueltan las heridas, las personas que nos hirieron son soltadas, y nosotros mismos somos liberados. </a:t>
            </a:r>
          </a:p>
          <a:p>
            <a:r>
              <a:rPr lang="es-MX" dirty="0">
                <a:solidFill>
                  <a:schemeClr val="bg1"/>
                </a:solidFill>
                <a:latin typeface="Arial Black" panose="020B0A04020102020204" pitchFamily="34" charset="0"/>
              </a:rPr>
              <a:t>Además, Jesús sana las heridas del pasado. Nosotros no podemos volver al pasado, pero él sí, porque él trasciende al tiempo y las circunstancias (He. 13.8). Las heridas se sanan cuando permitimos que su presencia toque ciertos eventos del pasado. </a:t>
            </a:r>
          </a:p>
          <a:p>
            <a:r>
              <a:rPr lang="es-MX" dirty="0">
                <a:solidFill>
                  <a:schemeClr val="bg1"/>
                </a:solidFill>
                <a:latin typeface="Arial Black" panose="020B0A04020102020204" pitchFamily="34" charset="0"/>
              </a:rPr>
              <a:t>El rechazo y la soledad causados por las heridas del pasado, desaparecen cuando permitimos que el amor del Señor nos toque. La sanidad emocional o interior no borra las memorias del pasado, pero sí nos quita los dolores que haya en esas memorias. </a:t>
            </a:r>
          </a:p>
        </p:txBody>
      </p:sp>
    </p:spTree>
    <p:extLst>
      <p:ext uri="{BB962C8B-B14F-4D97-AF65-F5344CB8AC3E}">
        <p14:creationId xmlns:p14="http://schemas.microsoft.com/office/powerpoint/2010/main" val="1330074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6"/>
            <a:ext cx="10515600" cy="788972"/>
          </a:xfrm>
        </p:spPr>
        <p:txBody>
          <a:bodyPr>
            <a:normAutofit fontScale="90000"/>
          </a:bodyPr>
          <a:lstStyle/>
          <a:p>
            <a:pPr algn="ctr"/>
            <a:r>
              <a:rPr lang="es-MX" sz="3100" dirty="0">
                <a:solidFill>
                  <a:schemeClr val="bg1"/>
                </a:solidFill>
                <a:latin typeface="Arial Black" panose="020B0A04020102020204" pitchFamily="34" charset="0"/>
              </a:rPr>
              <a:t>Las advertencias para el ministerio de restauración </a:t>
            </a:r>
            <a:br>
              <a:rPr lang="es-MX" sz="3100" dirty="0">
                <a:solidFill>
                  <a:schemeClr val="bg1"/>
                </a:solidFill>
                <a:latin typeface="Arial Black" panose="020B0A04020102020204" pitchFamily="34" charset="0"/>
              </a:rPr>
            </a:br>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634013" y="1154098"/>
            <a:ext cx="9229078" cy="5480820"/>
          </a:xfrm>
        </p:spPr>
        <p:txBody>
          <a:bodyPr>
            <a:normAutofit lnSpcReduction="10000"/>
          </a:bodyPr>
          <a:lstStyle/>
          <a:p>
            <a:r>
              <a:rPr lang="es-MX" dirty="0">
                <a:solidFill>
                  <a:schemeClr val="bg1"/>
                </a:solidFill>
                <a:latin typeface="Arial Black" panose="020B0A04020102020204" pitchFamily="34" charset="0"/>
              </a:rPr>
              <a:t>El ministerio de restauración no consiste en desenterrar toda la basura del pasado ni en resolver todos los problemas. Tampoco es necesario intentar sistematizar la obra del Espíritu Santo durante el proceso, ya que él obra como él quiere. </a:t>
            </a:r>
          </a:p>
          <a:p>
            <a:r>
              <a:rPr lang="es-MX" dirty="0">
                <a:solidFill>
                  <a:schemeClr val="bg1"/>
                </a:solidFill>
                <a:latin typeface="Arial Black" panose="020B0A04020102020204" pitchFamily="34" charset="0"/>
              </a:rPr>
              <a:t>Por otro lado, no conviene involucrarse en exámenes interiores detallados ni pretender ser sicólogo o sicoterapeuta. La sanidad emocional es una obra sobrenatural del Espíritu y no una operación natural de la carne. El ministerio de sanidad interior es del Señor, y debemos ser sensibles a la obra que él está llevando a cabo, porque él es quien sana.</a:t>
            </a:r>
          </a:p>
        </p:txBody>
      </p:sp>
    </p:spTree>
    <p:extLst>
      <p:ext uri="{BB962C8B-B14F-4D97-AF65-F5344CB8AC3E}">
        <p14:creationId xmlns:p14="http://schemas.microsoft.com/office/powerpoint/2010/main" val="3982347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D05DAAB-CE69-4A97-B2CF-B055026B9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98482" y="518475"/>
            <a:ext cx="7978218" cy="5983664"/>
          </a:xfrm>
          <a:prstGeom prst="rect">
            <a:avLst/>
          </a:prstGeom>
        </p:spPr>
      </p:pic>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634014" y="2371478"/>
            <a:ext cx="10515600" cy="2360320"/>
          </a:xfrm>
        </p:spPr>
        <p:txBody>
          <a:bodyPr>
            <a:normAutofit/>
          </a:bodyPr>
          <a:lstStyle/>
          <a:p>
            <a:pPr algn="ctr"/>
            <a:r>
              <a:rPr lang="es-MX" sz="5400" dirty="0">
                <a:ln w="60325">
                  <a:solidFill>
                    <a:srgbClr val="C00000">
                      <a:alpha val="88000"/>
                    </a:srgbClr>
                  </a:solidFill>
                </a:ln>
                <a:solidFill>
                  <a:schemeClr val="bg1"/>
                </a:solidFill>
                <a:latin typeface="Arial Black" panose="020B0A04020102020204" pitchFamily="34" charset="0"/>
              </a:rPr>
              <a:t>Sanidad espiritual</a:t>
            </a:r>
            <a:br>
              <a:rPr lang="es-MX" sz="5400" dirty="0">
                <a:ln w="60325">
                  <a:solidFill>
                    <a:srgbClr val="C00000">
                      <a:alpha val="88000"/>
                    </a:srgbClr>
                  </a:solidFill>
                </a:ln>
                <a:solidFill>
                  <a:schemeClr val="bg1"/>
                </a:solidFill>
                <a:latin typeface="Arial Black" panose="020B0A04020102020204" pitchFamily="34" charset="0"/>
              </a:rPr>
            </a:br>
            <a:r>
              <a:rPr lang="es-MX" sz="5400" dirty="0">
                <a:ln w="60325">
                  <a:solidFill>
                    <a:srgbClr val="C00000">
                      <a:alpha val="88000"/>
                    </a:srgbClr>
                  </a:solidFill>
                </a:ln>
                <a:solidFill>
                  <a:schemeClr val="bg1"/>
                </a:solidFill>
                <a:latin typeface="Arial Black" panose="020B0A04020102020204" pitchFamily="34" charset="0"/>
              </a:rPr>
              <a:t>ministerio de liberación</a:t>
            </a:r>
          </a:p>
        </p:txBody>
      </p:sp>
    </p:spTree>
    <p:extLst>
      <p:ext uri="{BB962C8B-B14F-4D97-AF65-F5344CB8AC3E}">
        <p14:creationId xmlns:p14="http://schemas.microsoft.com/office/powerpoint/2010/main" val="27016847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10515600" cy="931015"/>
          </a:xfrm>
        </p:spPr>
        <p:txBody>
          <a:bodyPr>
            <a:normAutofit fontScale="90000"/>
          </a:bodyPr>
          <a:lstStyle/>
          <a:p>
            <a:pPr algn="ctr"/>
            <a:r>
              <a:rPr lang="es-MX" sz="2700" dirty="0">
                <a:solidFill>
                  <a:schemeClr val="bg1"/>
                </a:solidFill>
                <a:latin typeface="Arial Black" panose="020B0A04020102020204" pitchFamily="34" charset="0"/>
              </a:rPr>
              <a:t>EL CAMINO HACIA LA ESPIRITUALIDAD </a:t>
            </a:r>
            <a:br>
              <a:rPr lang="es-MX" sz="2700" dirty="0">
                <a:solidFill>
                  <a:schemeClr val="bg1"/>
                </a:solidFill>
                <a:latin typeface="Arial Black" panose="020B0A04020102020204" pitchFamily="34" charset="0"/>
              </a:rPr>
            </a:br>
            <a:r>
              <a:rPr lang="es-MX" sz="2700" dirty="0">
                <a:solidFill>
                  <a:schemeClr val="bg1"/>
                </a:solidFill>
                <a:latin typeface="Arial Black" panose="020B0A04020102020204" pitchFamily="34" charset="0"/>
              </a:rPr>
              <a:t>EMOCIONALMENTE SANA </a:t>
            </a:r>
            <a:br>
              <a:rPr lang="es-MX" sz="2700" dirty="0">
                <a:solidFill>
                  <a:schemeClr val="bg1"/>
                </a:solidFill>
                <a:latin typeface="Arial Black" panose="020B0A04020102020204" pitchFamily="34" charset="0"/>
              </a:rPr>
            </a:br>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838200" y="1233996"/>
            <a:ext cx="9601940" cy="4942967"/>
          </a:xfrm>
        </p:spPr>
        <p:txBody>
          <a:bodyPr>
            <a:normAutofit/>
          </a:bodyPr>
          <a:lstStyle/>
          <a:p>
            <a:r>
              <a:rPr lang="es-MX" dirty="0">
                <a:solidFill>
                  <a:schemeClr val="bg1"/>
                </a:solidFill>
                <a:latin typeface="Arial Black" panose="020B0A04020102020204" pitchFamily="34" charset="0"/>
              </a:rPr>
              <a:t>El apóstol Pablo, lo expresó de la siguiente manera: «debían quitarse el ropaje de la vieja naturaleza ... y ponerse el ropaje de la nueva naturaleza, creada a imagen de Dios, en verdadera justicia y santidad» (Efesios 4:22,24). </a:t>
            </a:r>
          </a:p>
          <a:p>
            <a:r>
              <a:rPr lang="es-MX" dirty="0">
                <a:solidFill>
                  <a:schemeClr val="bg1"/>
                </a:solidFill>
                <a:latin typeface="Arial Black" panose="020B0A04020102020204" pitchFamily="34" charset="0"/>
              </a:rPr>
              <a:t>Agustín escribió en Confesiones, en el 400 </a:t>
            </a:r>
            <a:r>
              <a:rPr lang="es-MX" dirty="0" err="1">
                <a:solidFill>
                  <a:schemeClr val="bg1"/>
                </a:solidFill>
                <a:latin typeface="Arial Black" panose="020B0A04020102020204" pitchFamily="34" charset="0"/>
              </a:rPr>
              <a:t>a.e</a:t>
            </a:r>
            <a:r>
              <a:rPr lang="es-MX" dirty="0">
                <a:solidFill>
                  <a:schemeClr val="bg1"/>
                </a:solidFill>
                <a:latin typeface="Arial Black" panose="020B0A04020102020204" pitchFamily="34" charset="0"/>
              </a:rPr>
              <a:t>.: «¿Cómo puedes acercarte a Dios cuando estás tan lejos de ti mismo?&gt;, Y oró: «Señor, permíteme conocerme a mí mismo para que pueda conocerte a ti». </a:t>
            </a:r>
            <a:r>
              <a:rPr lang="es-MX" sz="1800" dirty="0">
                <a:solidFill>
                  <a:schemeClr val="bg1"/>
                </a:solidFill>
                <a:latin typeface="Arial Black" panose="020B0A04020102020204" pitchFamily="34" charset="0"/>
              </a:rPr>
              <a:t>(Peter Scazzero. Espiritualidad emocionalmente sana. Edit. Vida Miami, Florida. 2008. pág. 73)</a:t>
            </a:r>
            <a:endParaRPr lang="es-MX"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64743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749425" y="715915"/>
            <a:ext cx="8652028" cy="5782539"/>
          </a:xfrm>
        </p:spPr>
        <p:txBody>
          <a:bodyPr>
            <a:normAutofit lnSpcReduction="10000"/>
          </a:bodyPr>
          <a:lstStyle/>
          <a:p>
            <a:r>
              <a:rPr lang="es-MX" dirty="0" err="1">
                <a:solidFill>
                  <a:schemeClr val="bg1"/>
                </a:solidFill>
                <a:latin typeface="Arial Black" panose="020B0A04020102020204" pitchFamily="34" charset="0"/>
              </a:rPr>
              <a:t>Meister</a:t>
            </a:r>
            <a:r>
              <a:rPr lang="es-MX" dirty="0">
                <a:solidFill>
                  <a:schemeClr val="bg1"/>
                </a:solidFill>
                <a:latin typeface="Arial Black" panose="020B0A04020102020204" pitchFamily="34" charset="0"/>
              </a:rPr>
              <a:t> </a:t>
            </a:r>
            <a:r>
              <a:rPr lang="es-MX" dirty="0" err="1">
                <a:solidFill>
                  <a:schemeClr val="bg1"/>
                </a:solidFill>
                <a:latin typeface="Arial Black" panose="020B0A04020102020204" pitchFamily="34" charset="0"/>
              </a:rPr>
              <a:t>Eckhart</a:t>
            </a:r>
            <a:r>
              <a:rPr lang="es-MX" dirty="0">
                <a:solidFill>
                  <a:schemeClr val="bg1"/>
                </a:solidFill>
                <a:latin typeface="Arial Black" panose="020B0A04020102020204" pitchFamily="34" charset="0"/>
              </a:rPr>
              <a:t>, un escritor dominicano del siglo trece escribió: </a:t>
            </a:r>
          </a:p>
          <a:p>
            <a:r>
              <a:rPr lang="es-MX" dirty="0">
                <a:solidFill>
                  <a:schemeClr val="bg1"/>
                </a:solidFill>
                <a:latin typeface="Arial Black" panose="020B0A04020102020204" pitchFamily="34" charset="0"/>
              </a:rPr>
              <a:t>«Nadie puede conocer a Dios si no se conoce primero a sí mismo».! </a:t>
            </a:r>
          </a:p>
          <a:p>
            <a:r>
              <a:rPr lang="es-MX" dirty="0">
                <a:solidFill>
                  <a:schemeClr val="bg1"/>
                </a:solidFill>
                <a:latin typeface="Arial Black" panose="020B0A04020102020204" pitchFamily="34" charset="0"/>
              </a:rPr>
              <a:t>Santa Teresa de Ávila escribió en Camino de perfección: «La mayoría de los problemas de la vida espiritual surgen de la falta de autoconocimiento». </a:t>
            </a:r>
            <a:r>
              <a:rPr lang="es-MX" sz="1800" dirty="0">
                <a:solidFill>
                  <a:schemeClr val="bg1"/>
                </a:solidFill>
                <a:latin typeface="Arial Black" panose="020B0A04020102020204" pitchFamily="34" charset="0"/>
              </a:rPr>
              <a:t>Ver</a:t>
            </a:r>
            <a:r>
              <a:rPr lang="es-MX" sz="1800" dirty="0">
                <a:solidFill>
                  <a:srgbClr val="FFFF00"/>
                </a:solidFill>
                <a:latin typeface="Arial Black" panose="020B0A04020102020204" pitchFamily="34" charset="0"/>
              </a:rPr>
              <a:t> </a:t>
            </a:r>
            <a:r>
              <a:rPr lang="es-MX" sz="1800" dirty="0">
                <a:solidFill>
                  <a:srgbClr val="FFFF00"/>
                </a:solidFill>
                <a:latin typeface="Arial Black" panose="020B0A04020102020204" pitchFamily="34" charset="0"/>
                <a:hlinkClick r:id="rId2">
                  <a:extLst>
                    <a:ext uri="{A12FA001-AC4F-418D-AE19-62706E023703}">
                      <ahyp:hlinkClr xmlns:ahyp="http://schemas.microsoft.com/office/drawing/2018/hyperlinkcolor" val="tx"/>
                    </a:ext>
                  </a:extLst>
                </a:hlinkClick>
              </a:rPr>
              <a:t>http://www.soul-guidance.comlhouseofthesunleckhart.ht</a:t>
            </a:r>
            <a:endParaRPr lang="es-MX" sz="1800" dirty="0">
              <a:solidFill>
                <a:srgbClr val="FFFF00"/>
              </a:solidFill>
              <a:latin typeface="Arial Black" panose="020B0A04020102020204" pitchFamily="34" charset="0"/>
            </a:endParaRPr>
          </a:p>
          <a:p>
            <a:r>
              <a:rPr lang="es-MX" dirty="0">
                <a:solidFill>
                  <a:schemeClr val="bg1"/>
                </a:solidFill>
                <a:latin typeface="Arial Black" panose="020B0A04020102020204" pitchFamily="34" charset="0"/>
              </a:rPr>
              <a:t>Juan Calvino escribió en 1530 en la introducción de Los institutos de la religión cristiana: «Nuestra sabiduría consiste, casi de manera completa, en dos partes: conocimiento de Dios y de nosotros mismos. </a:t>
            </a:r>
          </a:p>
        </p:txBody>
      </p:sp>
    </p:spTree>
    <p:extLst>
      <p:ext uri="{BB962C8B-B14F-4D97-AF65-F5344CB8AC3E}">
        <p14:creationId xmlns:p14="http://schemas.microsoft.com/office/powerpoint/2010/main" val="11269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10515600" cy="913259"/>
          </a:xfrm>
        </p:spPr>
        <p:txBody>
          <a:bodyPr/>
          <a:lstStyle/>
          <a:p>
            <a:pPr algn="ctr"/>
            <a:r>
              <a:rPr lang="es-MX" dirty="0">
                <a:solidFill>
                  <a:schemeClr val="bg1"/>
                </a:solidFill>
                <a:latin typeface="Arial Black" panose="020B0A04020102020204" pitchFamily="34" charset="0"/>
              </a:rPr>
              <a:t>La victoria de la iglesia. </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465338" y="1278384"/>
            <a:ext cx="9379998" cy="4898579"/>
          </a:xfrm>
        </p:spPr>
        <p:txBody>
          <a:bodyPr>
            <a:normAutofit fontScale="92500" lnSpcReduction="10000"/>
          </a:bodyPr>
          <a:lstStyle/>
          <a:p>
            <a:r>
              <a:rPr lang="es-MX" dirty="0">
                <a:solidFill>
                  <a:schemeClr val="bg1"/>
                </a:solidFill>
                <a:latin typeface="Arial Black" panose="020B0A04020102020204" pitchFamily="34" charset="0"/>
              </a:rPr>
              <a:t>Dios nos desafía como iglesia y como creyentes a poseer la tierra de nuestra victoria en Cristo. Pero este desafío no queda sin reacción por parte de Satanás. </a:t>
            </a:r>
          </a:p>
          <a:p>
            <a:r>
              <a:rPr lang="es-MX" dirty="0">
                <a:solidFill>
                  <a:schemeClr val="bg1"/>
                </a:solidFill>
                <a:latin typeface="Arial Black" panose="020B0A04020102020204" pitchFamily="34" charset="0"/>
              </a:rPr>
              <a:t>Él está empeñado en robar al cristiano lo que Dios le ha dado en Cristo. Él va a desafiar al creyente tanto como pueda. Por eso, sus obras deben ser atacadas por medio de una fuerza superior a nuestros magros recursos humanos. </a:t>
            </a:r>
          </a:p>
          <a:p>
            <a:r>
              <a:rPr lang="es-MX" dirty="0">
                <a:solidFill>
                  <a:schemeClr val="bg1"/>
                </a:solidFill>
                <a:latin typeface="Arial Black" panose="020B0A04020102020204" pitchFamily="34" charset="0"/>
              </a:rPr>
              <a:t>Como vimos, la cruz es el punto clave de su derrota. Allí nuestro Señor lo venció. Él es un enemigo derrotado, que deja sus despojos en la tierra. </a:t>
            </a:r>
          </a:p>
        </p:txBody>
      </p:sp>
    </p:spTree>
    <p:extLst>
      <p:ext uri="{BB962C8B-B14F-4D97-AF65-F5344CB8AC3E}">
        <p14:creationId xmlns:p14="http://schemas.microsoft.com/office/powerpoint/2010/main" val="1950789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10515600" cy="922137"/>
          </a:xfrm>
        </p:spPr>
        <p:txBody>
          <a:bodyPr/>
          <a:lstStyle/>
          <a:p>
            <a:pPr algn="ctr"/>
            <a:r>
              <a:rPr lang="es-MX" sz="3200" dirty="0">
                <a:solidFill>
                  <a:schemeClr val="bg1"/>
                </a:solidFill>
                <a:latin typeface="Arial Black" panose="020B0A04020102020204" pitchFamily="34" charset="0"/>
              </a:rPr>
              <a:t>La victoria en nuestra vida cristiana </a:t>
            </a:r>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518604" y="1287262"/>
            <a:ext cx="9113668" cy="4818680"/>
          </a:xfrm>
        </p:spPr>
        <p:txBody>
          <a:bodyPr>
            <a:normAutofit lnSpcReduction="10000"/>
          </a:bodyPr>
          <a:lstStyle/>
          <a:p>
            <a:r>
              <a:rPr lang="es-MX" dirty="0">
                <a:solidFill>
                  <a:schemeClr val="bg1"/>
                </a:solidFill>
                <a:latin typeface="Arial Black" panose="020B0A04020102020204" pitchFamily="34" charset="0"/>
              </a:rPr>
              <a:t>Es el resultado de la aplicación de los recursos divinos en nuestra guerra contra el enemigo, sobre la base de lo que Dios ya nos ha dado en Cristo. </a:t>
            </a:r>
          </a:p>
          <a:p>
            <a:r>
              <a:rPr lang="es-MX" dirty="0">
                <a:solidFill>
                  <a:schemeClr val="bg1"/>
                </a:solidFill>
                <a:latin typeface="Arial Black" panose="020B0A04020102020204" pitchFamily="34" charset="0"/>
              </a:rPr>
              <a:t>Al pueblo de Israel, Dios le dio una promesa fundamental: “Yo os he entregado, como lo había dicho a Moisés, todo lugar que pisare la planta de vuestro pie” (Jos. 1.3). </a:t>
            </a:r>
          </a:p>
          <a:p>
            <a:r>
              <a:rPr lang="es-MX" dirty="0">
                <a:solidFill>
                  <a:schemeClr val="bg1"/>
                </a:solidFill>
                <a:latin typeface="Arial Black" panose="020B0A04020102020204" pitchFamily="34" charset="0"/>
              </a:rPr>
              <a:t>A nosotros, Dios nos concede la victoria por medio de Cristo. Pablo exclama con triunfo: “Mas gracias sean dadas a Dios, que nos da la victoria por medio de nuestro Señor Jesucristo” (1 Co. 15.57). </a:t>
            </a:r>
          </a:p>
        </p:txBody>
      </p:sp>
    </p:spTree>
    <p:extLst>
      <p:ext uri="{BB962C8B-B14F-4D97-AF65-F5344CB8AC3E}">
        <p14:creationId xmlns:p14="http://schemas.microsoft.com/office/powerpoint/2010/main" val="7203437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10515600" cy="922137"/>
          </a:xfrm>
        </p:spPr>
        <p:txBody>
          <a:bodyPr>
            <a:normAutofit fontScale="90000"/>
          </a:bodyPr>
          <a:lstStyle/>
          <a:p>
            <a:pPr algn="ctr"/>
            <a:r>
              <a:rPr lang="es-MX" sz="3600" dirty="0">
                <a:solidFill>
                  <a:schemeClr val="bg1"/>
                </a:solidFill>
                <a:latin typeface="Arial Black" panose="020B0A04020102020204" pitchFamily="34" charset="0"/>
              </a:rPr>
              <a:t>Nuestras armas espirituales defensivas </a:t>
            </a:r>
            <a:br>
              <a:rPr lang="es-MX" sz="3600" dirty="0">
                <a:solidFill>
                  <a:schemeClr val="bg1"/>
                </a:solidFill>
                <a:latin typeface="Arial Black" panose="020B0A04020102020204" pitchFamily="34" charset="0"/>
              </a:rPr>
            </a:br>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669525" y="1287262"/>
            <a:ext cx="9548674" cy="5111643"/>
          </a:xfrm>
        </p:spPr>
        <p:txBody>
          <a:bodyPr>
            <a:normAutofit fontScale="92500" lnSpcReduction="20000"/>
          </a:bodyPr>
          <a:lstStyle/>
          <a:p>
            <a:r>
              <a:rPr lang="es-MX" dirty="0">
                <a:solidFill>
                  <a:schemeClr val="bg1"/>
                </a:solidFill>
                <a:latin typeface="Arial Black" panose="020B0A04020102020204" pitchFamily="34" charset="0"/>
              </a:rPr>
              <a:t>Una iglesia viva, en proceso de renovación espiritual constante y que arremete contra las puertas del infierno, necesita protección. Dios no nos deja desprovistos de cobertura cuando nos lanzamos a la conquista en su nombre.</a:t>
            </a:r>
          </a:p>
          <a:p>
            <a:r>
              <a:rPr lang="es-MX" dirty="0">
                <a:solidFill>
                  <a:schemeClr val="bg1"/>
                </a:solidFill>
                <a:latin typeface="Arial Black" panose="020B0A04020102020204" pitchFamily="34" charset="0"/>
              </a:rPr>
              <a:t> Dios nos provee de una poderosa armadura espiritual para nuestra protección y defensa, que su Palabra describe en detalle en Efesios 6.10-18.</a:t>
            </a:r>
          </a:p>
          <a:p>
            <a:r>
              <a:rPr lang="es-MX" dirty="0">
                <a:solidFill>
                  <a:schemeClr val="bg1"/>
                </a:solidFill>
                <a:latin typeface="Arial Black" panose="020B0A04020102020204" pitchFamily="34" charset="0"/>
              </a:rPr>
              <a:t> El uso adecuado de esta armadura no es opcional para el creyente y una iglesia que espera obtener una victoria contundente como resultado de su ataque a las fortalezas de maldad. </a:t>
            </a:r>
          </a:p>
          <a:p>
            <a:r>
              <a:rPr lang="es-MX" dirty="0">
                <a:solidFill>
                  <a:schemeClr val="bg1"/>
                </a:solidFill>
                <a:latin typeface="Arial Black" panose="020B0A04020102020204" pitchFamily="34" charset="0"/>
              </a:rPr>
              <a:t>Salir al campo de batalla sin la armadura es invitar al enemigo a herirnos, además de ser un gesto presuntuoso de nuestra parte</a:t>
            </a:r>
          </a:p>
        </p:txBody>
      </p:sp>
    </p:spTree>
    <p:extLst>
      <p:ext uri="{BB962C8B-B14F-4D97-AF65-F5344CB8AC3E}">
        <p14:creationId xmlns:p14="http://schemas.microsoft.com/office/powerpoint/2010/main" val="189263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3"/>
          <a:stretch>
            <a:fillRect/>
          </a:stretch>
        </p:blipFill>
        <p:spPr>
          <a:xfrm>
            <a:off x="179319" y="200888"/>
            <a:ext cx="11833362" cy="6456224"/>
          </a:xfrm>
          <a:prstGeom prst="rect">
            <a:avLst/>
          </a:prstGeom>
        </p:spPr>
      </p:pic>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838200" y="1080655"/>
            <a:ext cx="10106891" cy="5096308"/>
          </a:xfrm>
        </p:spPr>
        <p:txBody>
          <a:bodyPr>
            <a:normAutofit lnSpcReduction="10000"/>
          </a:bodyPr>
          <a:lstStyle/>
          <a:p>
            <a:r>
              <a:rPr lang="es-ES" dirty="0">
                <a:solidFill>
                  <a:schemeClr val="bg1"/>
                </a:solidFill>
                <a:latin typeface="Arial Black" panose="020B0A04020102020204" pitchFamily="34" charset="0"/>
              </a:rPr>
              <a:t>La iglesia ha recibido poder y autoridad de parte del Señor para cumplir una misión terapéutica en el mundo (Mt. 10.1; Mr. 3.14-15; 6.7; </a:t>
            </a:r>
            <a:r>
              <a:rPr lang="es-ES" dirty="0" err="1">
                <a:solidFill>
                  <a:schemeClr val="bg1"/>
                </a:solidFill>
                <a:latin typeface="Arial Black" panose="020B0A04020102020204" pitchFamily="34" charset="0"/>
              </a:rPr>
              <a:t>Lc</a:t>
            </a:r>
            <a:r>
              <a:rPr lang="es-ES" dirty="0">
                <a:solidFill>
                  <a:schemeClr val="bg1"/>
                </a:solidFill>
                <a:latin typeface="Arial Black" panose="020B0A04020102020204" pitchFamily="34" charset="0"/>
              </a:rPr>
              <a:t>. 9.1-2). Pero los cristianos debemos confesar nuestro pecado de segmentar y reducir el alcance de la misión que nos ha sido confiada, y de permitir al mundo hacer lo que nos fue encargado a nosotros hacer. </a:t>
            </a:r>
          </a:p>
          <a:p>
            <a:r>
              <a:rPr lang="es-ES" dirty="0">
                <a:solidFill>
                  <a:schemeClr val="bg1"/>
                </a:solidFill>
                <a:latin typeface="Arial Black" panose="020B0A04020102020204" pitchFamily="34" charset="0"/>
              </a:rPr>
              <a:t>La iglesia ha sido comisionada por Jesucristo para llevar a cabo la misión triple de echar fuera demonios, sanar a los enfermos y predicar el evangelio del reino de Dios (</a:t>
            </a:r>
            <a:r>
              <a:rPr lang="es-ES" dirty="0" err="1">
                <a:solidFill>
                  <a:schemeClr val="bg1"/>
                </a:solidFill>
                <a:latin typeface="Arial Black" panose="020B0A04020102020204" pitchFamily="34" charset="0"/>
              </a:rPr>
              <a:t>Lc</a:t>
            </a:r>
            <a:r>
              <a:rPr lang="es-ES" dirty="0">
                <a:solidFill>
                  <a:schemeClr val="bg1"/>
                </a:solidFill>
                <a:latin typeface="Arial Black" panose="020B0A04020102020204" pitchFamily="34" charset="0"/>
              </a:rPr>
              <a:t>. 9.1-2). Este es el corazón mismo de su naturaleza apostólica…</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5140230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0480828-9A6B-4F02-9A13-FB330FABF5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2439" y="1755546"/>
            <a:ext cx="5051394" cy="3788546"/>
          </a:xfrm>
          <a:prstGeom prst="rect">
            <a:avLst/>
          </a:prstGeom>
        </p:spPr>
      </p:pic>
      <p:sp>
        <p:nvSpPr>
          <p:cNvPr id="6" name="CuadroTexto 5">
            <a:extLst>
              <a:ext uri="{FF2B5EF4-FFF2-40B4-BE49-F238E27FC236}">
                <a16:creationId xmlns:a16="http://schemas.microsoft.com/office/drawing/2014/main" id="{A8085194-03F8-4C28-A50F-0067241D53AB}"/>
              </a:ext>
            </a:extLst>
          </p:cNvPr>
          <p:cNvSpPr txBox="1"/>
          <p:nvPr/>
        </p:nvSpPr>
        <p:spPr>
          <a:xfrm>
            <a:off x="6862439" y="6671766"/>
            <a:ext cx="5051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oradeorar.blogspot.com/2011/01/oracion-para-la-armadura-de-dios.html"/>
              </a:rPr>
              <a:t>Esta foto</a:t>
            </a:r>
            <a:r>
              <a:rPr kumimoji="0" lang="es-MX" sz="900" b="0" i="0" u="none" strike="noStrike" kern="1200" cap="none" spc="0" normalizeH="0" baseline="0" noProof="0">
                <a:ln>
                  <a:noFill/>
                </a:ln>
                <a:solidFill>
                  <a:prstClr val="black"/>
                </a:solidFill>
                <a:effectLst/>
                <a:uLnTx/>
                <a:uFillTx/>
                <a:latin typeface="Calibri" panose="020F0502020204030204"/>
                <a:ea typeface="+mn-ea"/>
                <a:cs typeface="+mn-cs"/>
              </a:rPr>
              <a:t> de Autor desconocido está bajo licencia </a:t>
            </a:r>
            <a:r>
              <a:rPr kumimoji="0" lang="es-MX"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s-MX"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6"/>
            <a:ext cx="10515600" cy="948770"/>
          </a:xfrm>
        </p:spPr>
        <p:txBody>
          <a:bodyPr/>
          <a:lstStyle/>
          <a:p>
            <a:pPr algn="ctr"/>
            <a:r>
              <a:rPr lang="es-MX" dirty="0">
                <a:solidFill>
                  <a:schemeClr val="bg1"/>
                </a:solidFill>
                <a:latin typeface="Arial Black" panose="020B0A04020102020204" pitchFamily="34" charset="0"/>
              </a:rPr>
              <a:t>La armadura de Dios…</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278167" y="1550418"/>
            <a:ext cx="6521388" cy="4351338"/>
          </a:xfrm>
        </p:spPr>
        <p:txBody>
          <a:bodyPr>
            <a:normAutofit fontScale="92500" lnSpcReduction="10000"/>
          </a:bodyPr>
          <a:lstStyle/>
          <a:p>
            <a:r>
              <a:rPr lang="es-MX" dirty="0">
                <a:solidFill>
                  <a:schemeClr val="bg1"/>
                </a:solidFill>
                <a:latin typeface="Arial Black" panose="020B0A04020102020204" pitchFamily="34" charset="0"/>
              </a:rPr>
              <a:t>Nuestro cinturón es la verdad de Dios. </a:t>
            </a:r>
          </a:p>
          <a:p>
            <a:r>
              <a:rPr lang="es-MX" dirty="0">
                <a:solidFill>
                  <a:schemeClr val="bg1"/>
                </a:solidFill>
                <a:latin typeface="Arial Black" panose="020B0A04020102020204" pitchFamily="34" charset="0"/>
              </a:rPr>
              <a:t>Nuestra coraza es la justicia de Dios. </a:t>
            </a:r>
          </a:p>
          <a:p>
            <a:r>
              <a:rPr lang="es-MX" dirty="0">
                <a:solidFill>
                  <a:schemeClr val="bg1"/>
                </a:solidFill>
                <a:latin typeface="Arial Black" panose="020B0A04020102020204" pitchFamily="34" charset="0"/>
              </a:rPr>
              <a:t>Nuestro calzado es el evangelio de Dios.</a:t>
            </a:r>
          </a:p>
          <a:p>
            <a:r>
              <a:rPr lang="es-MX" dirty="0">
                <a:solidFill>
                  <a:schemeClr val="bg1"/>
                </a:solidFill>
                <a:latin typeface="Arial Black" panose="020B0A04020102020204" pitchFamily="34" charset="0"/>
              </a:rPr>
              <a:t>Nuestro escudo es la fe de Dios. </a:t>
            </a:r>
          </a:p>
          <a:p>
            <a:r>
              <a:rPr lang="es-MX" dirty="0">
                <a:solidFill>
                  <a:schemeClr val="bg1"/>
                </a:solidFill>
                <a:latin typeface="Arial Black" panose="020B0A04020102020204" pitchFamily="34" charset="0"/>
              </a:rPr>
              <a:t>Nuestro casco es la salvación de Dios</a:t>
            </a:r>
          </a:p>
          <a:p>
            <a:r>
              <a:rPr lang="es-MX" dirty="0">
                <a:solidFill>
                  <a:schemeClr val="bg1"/>
                </a:solidFill>
                <a:latin typeface="Arial Black" panose="020B0A04020102020204" pitchFamily="34" charset="0"/>
              </a:rPr>
              <a:t>Nuestra espada es la palabra de Dios.</a:t>
            </a:r>
          </a:p>
          <a:p>
            <a:endParaRPr lang="es-MX"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73438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6"/>
            <a:ext cx="10515600" cy="673562"/>
          </a:xfrm>
        </p:spPr>
        <p:txBody>
          <a:bodyPr>
            <a:normAutofit fontScale="90000"/>
          </a:bodyPr>
          <a:lstStyle/>
          <a:p>
            <a:pPr algn="ctr"/>
            <a:r>
              <a:rPr lang="es-MX" dirty="0">
                <a:solidFill>
                  <a:schemeClr val="bg1"/>
                </a:solidFill>
                <a:latin typeface="Arial Black" panose="020B0A04020102020204" pitchFamily="34" charset="0"/>
              </a:rPr>
              <a:t>EL ENEMIGO </a:t>
            </a:r>
            <a:br>
              <a:rPr lang="es-MX" dirty="0">
                <a:solidFill>
                  <a:schemeClr val="bg1"/>
                </a:solidFill>
                <a:latin typeface="Arial Black" panose="020B0A04020102020204" pitchFamily="34" charset="0"/>
              </a:rPr>
            </a:br>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518604" y="1177045"/>
            <a:ext cx="8909482" cy="5315829"/>
          </a:xfrm>
        </p:spPr>
        <p:txBody>
          <a:bodyPr>
            <a:normAutofit fontScale="85000" lnSpcReduction="20000"/>
          </a:bodyPr>
          <a:lstStyle/>
          <a:p>
            <a:r>
              <a:rPr lang="es-MX" dirty="0">
                <a:solidFill>
                  <a:schemeClr val="bg1"/>
                </a:solidFill>
                <a:latin typeface="Arial Black" panose="020B0A04020102020204" pitchFamily="34" charset="0"/>
              </a:rPr>
              <a:t>Una iglesia viva y en proceso de renovación espiritual confrontará un poderoso reino espiritual, que intentará disuadirla de su empeño de ser fiel a la misión que Dios le encomendó. </a:t>
            </a:r>
          </a:p>
          <a:p>
            <a:r>
              <a:rPr lang="es-MX" dirty="0">
                <a:solidFill>
                  <a:schemeClr val="bg1"/>
                </a:solidFill>
                <a:latin typeface="Arial Black" panose="020B0A04020102020204" pitchFamily="34" charset="0"/>
              </a:rPr>
              <a:t>La confrontación con Satanás y sus huestes es inevitable, toda vez que la iglesia asuma una actitud positiva de sumisión al señorío de Cristo y de compromiso con el evangelio del reino. </a:t>
            </a:r>
          </a:p>
          <a:p>
            <a:r>
              <a:rPr lang="es-MX" dirty="0">
                <a:solidFill>
                  <a:schemeClr val="bg1"/>
                </a:solidFill>
                <a:latin typeface="Arial Black" panose="020B0A04020102020204" pitchFamily="34" charset="0"/>
              </a:rPr>
              <a:t>Cuanto más se involucre la iglesia en el empeño de hacer real y evidente el reino de Dios en la tierra, tanto más la oposición satánica se hará patente. </a:t>
            </a:r>
          </a:p>
          <a:p>
            <a:r>
              <a:rPr lang="es-MX" dirty="0">
                <a:solidFill>
                  <a:schemeClr val="bg1"/>
                </a:solidFill>
                <a:latin typeface="Arial Black" panose="020B0A04020102020204" pitchFamily="34" charset="0"/>
              </a:rPr>
              <a:t>Cuanto más la iglesia se meta en el campo de batalla espiritual y comience a actuar en la esfera sobrenatural llena del Espíritu Santo, tanto más dramático será su encuentro con las potestades espirituales de maldad y los poderes sobrenaturales demoníacos</a:t>
            </a:r>
          </a:p>
        </p:txBody>
      </p:sp>
    </p:spTree>
    <p:extLst>
      <p:ext uri="{BB962C8B-B14F-4D97-AF65-F5344CB8AC3E}">
        <p14:creationId xmlns:p14="http://schemas.microsoft.com/office/powerpoint/2010/main" val="23576369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10515600" cy="762339"/>
          </a:xfrm>
        </p:spPr>
        <p:txBody>
          <a:bodyPr>
            <a:normAutofit fontScale="90000"/>
          </a:bodyPr>
          <a:lstStyle/>
          <a:p>
            <a:pPr algn="ctr"/>
            <a:r>
              <a:rPr lang="es-MX" dirty="0">
                <a:solidFill>
                  <a:schemeClr val="bg1"/>
                </a:solidFill>
                <a:latin typeface="Arial Black" panose="020B0A04020102020204" pitchFamily="34" charset="0"/>
              </a:rPr>
              <a:t>El poder de la iglesia </a:t>
            </a:r>
            <a:br>
              <a:rPr lang="es-MX" dirty="0">
                <a:solidFill>
                  <a:schemeClr val="bg1"/>
                </a:solidFill>
                <a:latin typeface="Arial Black" panose="020B0A04020102020204" pitchFamily="34" charset="0"/>
              </a:rPr>
            </a:br>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651769" y="1278384"/>
            <a:ext cx="9362243" cy="5111643"/>
          </a:xfrm>
        </p:spPr>
        <p:txBody>
          <a:bodyPr>
            <a:normAutofit fontScale="92500" lnSpcReduction="10000"/>
          </a:bodyPr>
          <a:lstStyle/>
          <a:p>
            <a:r>
              <a:rPr lang="es-MX" dirty="0">
                <a:solidFill>
                  <a:schemeClr val="bg1"/>
                </a:solidFill>
                <a:latin typeface="Arial Black" panose="020B0A04020102020204" pitchFamily="34" charset="0"/>
              </a:rPr>
              <a:t>La iglesia ha recibido autoridad y poder de parte de su Señor para cumplir su misión en el mundo, de manifestar el reino de Dios (</a:t>
            </a:r>
            <a:r>
              <a:rPr lang="es-MX" dirty="0" err="1">
                <a:solidFill>
                  <a:schemeClr val="bg1"/>
                </a:solidFill>
                <a:latin typeface="Arial Black" panose="020B0A04020102020204" pitchFamily="34" charset="0"/>
              </a:rPr>
              <a:t>Lc</a:t>
            </a:r>
            <a:r>
              <a:rPr lang="es-MX" dirty="0">
                <a:solidFill>
                  <a:schemeClr val="bg1"/>
                </a:solidFill>
                <a:latin typeface="Arial Black" panose="020B0A04020102020204" pitchFamily="34" charset="0"/>
              </a:rPr>
              <a:t>. 9.1, 2; </a:t>
            </a:r>
            <a:r>
              <a:rPr lang="es-MX" dirty="0" err="1">
                <a:solidFill>
                  <a:schemeClr val="bg1"/>
                </a:solidFill>
                <a:latin typeface="Arial Black" panose="020B0A04020102020204" pitchFamily="34" charset="0"/>
              </a:rPr>
              <a:t>Hch</a:t>
            </a:r>
            <a:r>
              <a:rPr lang="es-MX" dirty="0">
                <a:solidFill>
                  <a:schemeClr val="bg1"/>
                </a:solidFill>
                <a:latin typeface="Arial Black" panose="020B0A04020102020204" pitchFamily="34" charset="0"/>
              </a:rPr>
              <a:t>. 1.8). </a:t>
            </a:r>
          </a:p>
          <a:p>
            <a:r>
              <a:rPr lang="es-MX" dirty="0">
                <a:solidFill>
                  <a:schemeClr val="bg1"/>
                </a:solidFill>
                <a:latin typeface="Arial Black" panose="020B0A04020102020204" pitchFamily="34" charset="0"/>
              </a:rPr>
              <a:t>En este sentido, la iglesia debe gobernar con Cristo en medio de sus enemigos. La iglesia tiene un deber que cumplir ordenado por Dios mismo (Sal. 110.2). Pero también tiene una posición que ocupar (Ef. 2.6). Esta es la posición de Cristo, su Señor. </a:t>
            </a:r>
          </a:p>
          <a:p>
            <a:r>
              <a:rPr lang="es-MX" dirty="0">
                <a:solidFill>
                  <a:schemeClr val="bg1"/>
                </a:solidFill>
                <a:latin typeface="Arial Black" panose="020B0A04020102020204" pitchFamily="34" charset="0"/>
              </a:rPr>
              <a:t>Es la posición que él ganó con victoria en la cruz (Col. 2.15). Su posición en el trono es la que le da autoridad (1 P. 3.22). Y esta debe ser la posición de la iglesia (Ef. 1.20-23).</a:t>
            </a:r>
          </a:p>
        </p:txBody>
      </p:sp>
    </p:spTree>
    <p:extLst>
      <p:ext uri="{BB962C8B-B14F-4D97-AF65-F5344CB8AC3E}">
        <p14:creationId xmlns:p14="http://schemas.microsoft.com/office/powerpoint/2010/main" val="19200777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9451019" cy="975403"/>
          </a:xfrm>
        </p:spPr>
        <p:txBody>
          <a:bodyPr/>
          <a:lstStyle/>
          <a:p>
            <a:pPr algn="ctr"/>
            <a:r>
              <a:rPr lang="es-MX" dirty="0">
                <a:solidFill>
                  <a:schemeClr val="bg1"/>
                </a:solidFill>
                <a:latin typeface="Arial Black" panose="020B0A04020102020204" pitchFamily="34" charset="0"/>
              </a:rPr>
              <a:t>Jorge </a:t>
            </a:r>
            <a:r>
              <a:rPr lang="es-MX" dirty="0" err="1">
                <a:solidFill>
                  <a:schemeClr val="bg1"/>
                </a:solidFill>
                <a:latin typeface="Arial Black" panose="020B0A04020102020204" pitchFamily="34" charset="0"/>
              </a:rPr>
              <a:t>Himitián</a:t>
            </a:r>
            <a:r>
              <a:rPr lang="es-MX" dirty="0">
                <a:solidFill>
                  <a:schemeClr val="bg1"/>
                </a:solidFill>
                <a:latin typeface="Arial Black" panose="020B0A04020102020204" pitchFamily="34" charset="0"/>
              </a:rPr>
              <a:t>: </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500849" y="1455938"/>
            <a:ext cx="9717350" cy="4836435"/>
          </a:xfrm>
        </p:spPr>
        <p:txBody>
          <a:bodyPr>
            <a:normAutofit fontScale="85000" lnSpcReduction="10000"/>
          </a:bodyPr>
          <a:lstStyle/>
          <a:p>
            <a:r>
              <a:rPr lang="es-MX" dirty="0">
                <a:solidFill>
                  <a:schemeClr val="bg1"/>
                </a:solidFill>
                <a:latin typeface="Arial Black" panose="020B0A04020102020204" pitchFamily="34" charset="0"/>
              </a:rPr>
              <a:t>“En todos los siglos la presencia del diablo se ha dejado sentir, generando opresiones, ataduras y aun posesiones satánicas en hombres y mujeres. </a:t>
            </a:r>
          </a:p>
          <a:p>
            <a:r>
              <a:rPr lang="es-MX" dirty="0">
                <a:solidFill>
                  <a:schemeClr val="bg1"/>
                </a:solidFill>
                <a:latin typeface="Arial Black" panose="020B0A04020102020204" pitchFamily="34" charset="0"/>
              </a:rPr>
              <a:t>La hechicería, la brujería, el culto a los muertos, la hipnosis, la magia, la adivinación, los encantamientos, las agorerías, son todos productos del infierno para someter a los seres humanos al dominio de Satanás.</a:t>
            </a:r>
          </a:p>
          <a:p>
            <a:r>
              <a:rPr lang="es-MX" dirty="0">
                <a:solidFill>
                  <a:schemeClr val="bg1"/>
                </a:solidFill>
                <a:latin typeface="Arial Black" panose="020B0A04020102020204" pitchFamily="34" charset="0"/>
              </a:rPr>
              <a:t> En los tiempos actuales, vemos un crecimiento del ocultismo. El diablo sabe que le queda poco tiempo y multiplica su accionar. Cultos como la </a:t>
            </a:r>
            <a:r>
              <a:rPr lang="es-MX" dirty="0" err="1">
                <a:solidFill>
                  <a:schemeClr val="bg1"/>
                </a:solidFill>
                <a:latin typeface="Arial Black" panose="020B0A04020102020204" pitchFamily="34" charset="0"/>
              </a:rPr>
              <a:t>macumba</a:t>
            </a:r>
            <a:r>
              <a:rPr lang="es-MX" dirty="0">
                <a:solidFill>
                  <a:schemeClr val="bg1"/>
                </a:solidFill>
                <a:latin typeface="Arial Black" panose="020B0A04020102020204" pitchFamily="34" charset="0"/>
              </a:rPr>
              <a:t>, el umbanda y el espiritismo han invadido muchos países.</a:t>
            </a:r>
          </a:p>
          <a:p>
            <a:r>
              <a:rPr lang="es-MX" dirty="0">
                <a:solidFill>
                  <a:schemeClr val="bg1"/>
                </a:solidFill>
                <a:latin typeface="Arial Black" panose="020B0A04020102020204" pitchFamily="34" charset="0"/>
              </a:rPr>
              <a:t> Todos ellos están basados en ritos satánicos que producen destrucción tanto en quienes los practican como en aquellos que toman contacto con ellos. </a:t>
            </a:r>
          </a:p>
        </p:txBody>
      </p:sp>
    </p:spTree>
    <p:extLst>
      <p:ext uri="{BB962C8B-B14F-4D97-AF65-F5344CB8AC3E}">
        <p14:creationId xmlns:p14="http://schemas.microsoft.com/office/powerpoint/2010/main" val="27850757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6"/>
            <a:ext cx="10515600" cy="993158"/>
          </a:xfrm>
        </p:spPr>
        <p:txBody>
          <a:bodyPr>
            <a:normAutofit/>
          </a:bodyPr>
          <a:lstStyle/>
          <a:p>
            <a:pPr algn="ctr"/>
            <a:r>
              <a:rPr lang="es-MX" sz="3200" dirty="0">
                <a:solidFill>
                  <a:schemeClr val="bg1"/>
                </a:solidFill>
                <a:latin typeface="Arial Black" panose="020B0A04020102020204" pitchFamily="34" charset="0"/>
              </a:rPr>
              <a:t>¿Qué entendemos por sanidad espiritual? </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589624" y="1500326"/>
            <a:ext cx="8865093" cy="4729903"/>
          </a:xfrm>
        </p:spPr>
        <p:txBody>
          <a:bodyPr>
            <a:normAutofit lnSpcReduction="10000"/>
          </a:bodyPr>
          <a:lstStyle/>
          <a:p>
            <a:r>
              <a:rPr lang="es-MX" dirty="0">
                <a:solidFill>
                  <a:schemeClr val="bg1"/>
                </a:solidFill>
                <a:latin typeface="Arial Black" panose="020B0A04020102020204" pitchFamily="34" charset="0"/>
              </a:rPr>
              <a:t>John </a:t>
            </a:r>
            <a:r>
              <a:rPr lang="es-MX" dirty="0" err="1">
                <a:solidFill>
                  <a:schemeClr val="bg1"/>
                </a:solidFill>
                <a:latin typeface="Arial Black" panose="020B0A04020102020204" pitchFamily="34" charset="0"/>
              </a:rPr>
              <a:t>Wimber</a:t>
            </a:r>
            <a:r>
              <a:rPr lang="es-MX" dirty="0">
                <a:solidFill>
                  <a:schemeClr val="bg1"/>
                </a:solidFill>
                <a:latin typeface="Arial Black" panose="020B0A04020102020204" pitchFamily="34" charset="0"/>
              </a:rPr>
              <a:t>: “Vivimos nuestro cristianismo mayormente para la admiración de unos a otros—ser cristiano se ha tornado en algo divertido y de moda. Cuando alguien comienza a recordarnos que hay una guerra espiritual en marcha, nos sentimos incómodos—nuestro buen tiempo frívolo se ha echado a perder. ...</a:t>
            </a:r>
          </a:p>
          <a:p>
            <a:r>
              <a:rPr lang="es-MX" dirty="0">
                <a:solidFill>
                  <a:schemeClr val="bg1"/>
                </a:solidFill>
                <a:latin typeface="Arial Black" panose="020B0A04020102020204" pitchFamily="34" charset="0"/>
              </a:rPr>
              <a:t> El hecho es que sea que queramos o no escuchar acerca de ello, estamos en el medio de una guerra entre Dios y Satanás, que ha estado debatiéndose desde los días de Adán y Eva.</a:t>
            </a:r>
          </a:p>
        </p:txBody>
      </p:sp>
    </p:spTree>
    <p:extLst>
      <p:ext uri="{BB962C8B-B14F-4D97-AF65-F5344CB8AC3E}">
        <p14:creationId xmlns:p14="http://schemas.microsoft.com/office/powerpoint/2010/main" val="10258437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838200" y="1029810"/>
            <a:ext cx="9175812" cy="5147153"/>
          </a:xfrm>
        </p:spPr>
        <p:txBody>
          <a:bodyPr>
            <a:normAutofit fontScale="85000" lnSpcReduction="10000"/>
          </a:bodyPr>
          <a:lstStyle/>
          <a:p>
            <a:r>
              <a:rPr lang="es-MX" dirty="0">
                <a:solidFill>
                  <a:schemeClr val="bg1"/>
                </a:solidFill>
                <a:latin typeface="Arial Black" panose="020B0A04020102020204" pitchFamily="34" charset="0"/>
              </a:rPr>
              <a:t>El ministerio de liberación es la acción sacramental de la iglesia orientada a la restauración de la libertad espiritual de la persona humana, haciéndola libre de cualquier autoridad espiritual que no sea la de Jesucristo.</a:t>
            </a:r>
          </a:p>
          <a:p>
            <a:r>
              <a:rPr lang="es-MX" dirty="0">
                <a:solidFill>
                  <a:schemeClr val="bg1"/>
                </a:solidFill>
                <a:latin typeface="Arial Black" panose="020B0A04020102020204" pitchFamily="34" charset="0"/>
              </a:rPr>
              <a:t> ¿Quiénes son estas autoridades espirituales que pueden vivir y operar en una persona, o afectar su conducta? Estos espíritus inmundos </a:t>
            </a:r>
            <a:r>
              <a:rPr lang="es-MX" dirty="0">
                <a:solidFill>
                  <a:srgbClr val="FFFF00"/>
                </a:solidFill>
                <a:latin typeface="Arial Black" panose="020B0A04020102020204" pitchFamily="34" charset="0"/>
              </a:rPr>
              <a:t>pueden ser espíritus familiares, que son aquellos que son heredados a través de generaciones en sociedades que de manera rutinaria dedican sus niños a los dioses o los espíritus. (?)</a:t>
            </a:r>
          </a:p>
          <a:p>
            <a:r>
              <a:rPr lang="es-MX" dirty="0">
                <a:solidFill>
                  <a:schemeClr val="bg1"/>
                </a:solidFill>
                <a:latin typeface="Arial Black" panose="020B0A04020102020204" pitchFamily="34" charset="0"/>
              </a:rPr>
              <a:t>Los espíritus de ocultismo son aquellos que vienen como resultado de la participación o asociación con cultos u organizaciones de ocultismo, o a través de la práctica y el involucramiento en lo oculto. </a:t>
            </a:r>
          </a:p>
        </p:txBody>
      </p:sp>
    </p:spTree>
    <p:extLst>
      <p:ext uri="{BB962C8B-B14F-4D97-AF65-F5344CB8AC3E}">
        <p14:creationId xmlns:p14="http://schemas.microsoft.com/office/powerpoint/2010/main" val="21828353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5"/>
            <a:ext cx="9166934" cy="868871"/>
          </a:xfrm>
        </p:spPr>
        <p:txBody>
          <a:bodyPr>
            <a:normAutofit fontScale="90000"/>
          </a:bodyPr>
          <a:lstStyle/>
          <a:p>
            <a:pPr algn="ctr"/>
            <a:r>
              <a:rPr lang="es-MX" sz="3600" dirty="0">
                <a:solidFill>
                  <a:schemeClr val="bg1"/>
                </a:solidFill>
                <a:latin typeface="Arial Black" panose="020B0A04020102020204" pitchFamily="34" charset="0"/>
              </a:rPr>
              <a:t>¿Por qué es importante la sanidad espiritual? </a:t>
            </a:r>
            <a:br>
              <a:rPr lang="es-MX" sz="3600" dirty="0">
                <a:solidFill>
                  <a:schemeClr val="bg1"/>
                </a:solidFill>
                <a:latin typeface="Arial Black" panose="020B0A04020102020204" pitchFamily="34" charset="0"/>
              </a:rPr>
            </a:br>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545237" y="1233996"/>
            <a:ext cx="9166934" cy="5022866"/>
          </a:xfrm>
        </p:spPr>
        <p:txBody>
          <a:bodyPr>
            <a:normAutofit fontScale="85000" lnSpcReduction="10000"/>
          </a:bodyPr>
          <a:lstStyle/>
          <a:p>
            <a:r>
              <a:rPr lang="es-MX" dirty="0">
                <a:solidFill>
                  <a:schemeClr val="bg1"/>
                </a:solidFill>
                <a:latin typeface="Arial Black" panose="020B0A04020102020204" pitchFamily="34" charset="0"/>
              </a:rPr>
              <a:t>Es esencial que los cristianos reconozcan la realidad y seriedad de la obra del diablo sobre la tierra, que confíen en el poder de Dios sobre el mal, y que sigan a Cristo en la confrontación del mismo. </a:t>
            </a:r>
          </a:p>
          <a:p>
            <a:r>
              <a:rPr lang="es-MX" dirty="0">
                <a:solidFill>
                  <a:schemeClr val="bg1"/>
                </a:solidFill>
                <a:latin typeface="Arial Black" panose="020B0A04020102020204" pitchFamily="34" charset="0"/>
              </a:rPr>
              <a:t>Los poderes de las tinieblas están presentes y son reales, y es la identificación del creyente con Cristo a través de la obra de la cruz que le da la base de autoridad sobre los principados y poderes.</a:t>
            </a:r>
          </a:p>
          <a:p>
            <a:r>
              <a:rPr lang="es-MX" dirty="0">
                <a:solidFill>
                  <a:schemeClr val="bg1"/>
                </a:solidFill>
                <a:latin typeface="Arial Black" panose="020B0A04020102020204" pitchFamily="34" charset="0"/>
              </a:rPr>
              <a:t> La realidad de los seres malignos “sobrenaturales” desafía a la cosmovisión occidental materialista y racionalista popular y su concepto positivista de la realidad como un sistema espacio-temporal cerrado. </a:t>
            </a:r>
          </a:p>
          <a:p>
            <a:r>
              <a:rPr lang="es-MX" dirty="0">
                <a:solidFill>
                  <a:schemeClr val="bg1"/>
                </a:solidFill>
                <a:latin typeface="Arial Black" panose="020B0A04020102020204" pitchFamily="34" charset="0"/>
              </a:rPr>
              <a:t>La sanidad espiritual es importante en razón de la obra del diablo en las vidas de los no creyentes.</a:t>
            </a:r>
          </a:p>
        </p:txBody>
      </p:sp>
    </p:spTree>
    <p:extLst>
      <p:ext uri="{BB962C8B-B14F-4D97-AF65-F5344CB8AC3E}">
        <p14:creationId xmlns:p14="http://schemas.microsoft.com/office/powerpoint/2010/main" val="6786841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a:xfrm>
            <a:off x="838200" y="365126"/>
            <a:ext cx="10515600" cy="1010914"/>
          </a:xfrm>
        </p:spPr>
        <p:txBody>
          <a:bodyPr>
            <a:normAutofit fontScale="90000"/>
          </a:bodyPr>
          <a:lstStyle/>
          <a:p>
            <a:pPr algn="ctr"/>
            <a:r>
              <a:rPr lang="es-MX" sz="3100" dirty="0">
                <a:solidFill>
                  <a:schemeClr val="bg1"/>
                </a:solidFill>
                <a:latin typeface="Arial Black" panose="020B0A04020102020204" pitchFamily="34" charset="0"/>
              </a:rPr>
              <a:t>¿Cómo producir y preservar la sanidad espiritual? </a:t>
            </a:r>
            <a:br>
              <a:rPr lang="es-MX" sz="3100" dirty="0">
                <a:solidFill>
                  <a:schemeClr val="bg1"/>
                </a:solidFill>
                <a:latin typeface="Arial Black" panose="020B0A04020102020204" pitchFamily="34" charset="0"/>
              </a:rPr>
            </a:br>
            <a:endParaRPr lang="es-MX"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488273" y="1269508"/>
            <a:ext cx="9774314" cy="4800923"/>
          </a:xfrm>
        </p:spPr>
        <p:txBody>
          <a:bodyPr>
            <a:normAutofit fontScale="85000" lnSpcReduction="20000"/>
          </a:bodyPr>
          <a:lstStyle/>
          <a:p>
            <a:r>
              <a:rPr lang="es-MX" dirty="0">
                <a:solidFill>
                  <a:schemeClr val="bg1"/>
                </a:solidFill>
                <a:latin typeface="Arial Black" panose="020B0A04020102020204" pitchFamily="34" charset="0"/>
              </a:rPr>
              <a:t>La iglesia tiene un papel muy importante que jugar en el ministerio de liberación. La iglesia debe ser una comunidad de sanidad en la que las personas bajo ciertos ataques demoníacos puedan encontrar liberación y apoyo. </a:t>
            </a:r>
          </a:p>
          <a:p>
            <a:r>
              <a:rPr lang="es-MX" dirty="0">
                <a:solidFill>
                  <a:schemeClr val="bg1"/>
                </a:solidFill>
                <a:latin typeface="Arial Black" panose="020B0A04020102020204" pitchFamily="34" charset="0"/>
              </a:rPr>
              <a:t>La iglesia debe estar involucrada en proveer de asistencia a sus miembros o a otras personas que buscan su ayuda para tratar con los ataques demoníacos de todo tipo. </a:t>
            </a:r>
          </a:p>
          <a:p>
            <a:r>
              <a:rPr lang="es-MX" dirty="0">
                <a:solidFill>
                  <a:schemeClr val="bg1"/>
                </a:solidFill>
                <a:latin typeface="Arial Black" panose="020B0A04020102020204" pitchFamily="34" charset="0"/>
              </a:rPr>
              <a:t>La iglesia debe ser una fuente de aliento y sostén a sus miembros que están involucrados en un ministerio directo con personas demonizadas.</a:t>
            </a:r>
          </a:p>
          <a:p>
            <a:r>
              <a:rPr lang="es-MX" dirty="0">
                <a:solidFill>
                  <a:schemeClr val="bg1"/>
                </a:solidFill>
                <a:latin typeface="Arial Black" panose="020B0A04020102020204" pitchFamily="34" charset="0"/>
              </a:rPr>
              <a:t> La iglesia debe proveer de la preparación y supervisión necesarias a aquellos que son llamados a servir en este </a:t>
            </a:r>
          </a:p>
          <a:p>
            <a:r>
              <a:rPr lang="es-MX" dirty="0">
                <a:solidFill>
                  <a:schemeClr val="bg1"/>
                </a:solidFill>
                <a:latin typeface="Arial Black" panose="020B0A04020102020204" pitchFamily="34" charset="0"/>
              </a:rPr>
              <a:t>ministerio. </a:t>
            </a:r>
          </a:p>
        </p:txBody>
      </p:sp>
    </p:spTree>
    <p:extLst>
      <p:ext uri="{BB962C8B-B14F-4D97-AF65-F5344CB8AC3E}">
        <p14:creationId xmlns:p14="http://schemas.microsoft.com/office/powerpoint/2010/main" val="4722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C09-A86B-4680-A219-CF19B654895E}"/>
              </a:ext>
            </a:extLst>
          </p:cNvPr>
          <p:cNvSpPr>
            <a:spLocks noGrp="1"/>
          </p:cNvSpPr>
          <p:nvPr>
            <p:ph type="title"/>
          </p:nvPr>
        </p:nvSpPr>
        <p:spPr/>
        <p:txBody>
          <a:bodyPr>
            <a:normAutofit/>
          </a:bodyPr>
          <a:lstStyle/>
          <a:p>
            <a:pPr algn="ctr"/>
            <a:r>
              <a:rPr lang="es-MX" sz="3600" dirty="0">
                <a:solidFill>
                  <a:schemeClr val="bg1"/>
                </a:solidFill>
                <a:latin typeface="Arial Black" panose="020B0A04020102020204" pitchFamily="34" charset="0"/>
              </a:rPr>
              <a:t>La estrategia de la iglesia debe seguir diez pasos </a:t>
            </a:r>
          </a:p>
        </p:txBody>
      </p:sp>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580747" y="1772359"/>
            <a:ext cx="9149179" cy="4351338"/>
          </a:xfrm>
        </p:spPr>
        <p:txBody>
          <a:bodyPr>
            <a:normAutofit fontScale="92500"/>
          </a:bodyPr>
          <a:lstStyle/>
          <a:p>
            <a:r>
              <a:rPr lang="es-MX" dirty="0">
                <a:solidFill>
                  <a:srgbClr val="FFFF00"/>
                </a:solidFill>
                <a:latin typeface="Arial Black" panose="020B0A04020102020204" pitchFamily="34" charset="0"/>
              </a:rPr>
              <a:t>El primer paso. </a:t>
            </a:r>
            <a:r>
              <a:rPr lang="es-MX" dirty="0">
                <a:solidFill>
                  <a:schemeClr val="bg1"/>
                </a:solidFill>
                <a:latin typeface="Arial Black" panose="020B0A04020102020204" pitchFamily="34" charset="0"/>
              </a:rPr>
              <a:t>Consiste en cerciorarse de que la persona esté manifestada, es decir, que a través de su conducta, lenguaje corporal o gestos exprese la presencia y operación de uno o más espíritus demoníacos. </a:t>
            </a:r>
          </a:p>
          <a:p>
            <a:r>
              <a:rPr lang="es-MX" dirty="0">
                <a:solidFill>
                  <a:srgbClr val="FFFF00"/>
                </a:solidFill>
                <a:latin typeface="Arial Black" panose="020B0A04020102020204" pitchFamily="34" charset="0"/>
              </a:rPr>
              <a:t>El segundo paso. </a:t>
            </a:r>
            <a:r>
              <a:rPr lang="es-MX" dirty="0">
                <a:solidFill>
                  <a:schemeClr val="bg1"/>
                </a:solidFill>
                <a:latin typeface="Arial Black" panose="020B0A04020102020204" pitchFamily="34" charset="0"/>
              </a:rPr>
              <a:t>Es tomar autoridad y sujetar al espíritu demoníaco que se está manifestando en el nombre de Jesús.</a:t>
            </a:r>
          </a:p>
          <a:p>
            <a:r>
              <a:rPr lang="es-MX" dirty="0">
                <a:solidFill>
                  <a:srgbClr val="FFFF00"/>
                </a:solidFill>
                <a:latin typeface="Arial Black" panose="020B0A04020102020204" pitchFamily="34" charset="0"/>
              </a:rPr>
              <a:t>El tercer paso. </a:t>
            </a:r>
            <a:r>
              <a:rPr lang="es-MX" dirty="0">
                <a:solidFill>
                  <a:schemeClr val="bg1"/>
                </a:solidFill>
                <a:latin typeface="Arial Black" panose="020B0A04020102020204" pitchFamily="34" charset="0"/>
              </a:rPr>
              <a:t>Consiste en hacer volver en sí a la persona para establecer y mantener comunicación con ella. </a:t>
            </a:r>
          </a:p>
        </p:txBody>
      </p:sp>
    </p:spTree>
    <p:extLst>
      <p:ext uri="{BB962C8B-B14F-4D97-AF65-F5344CB8AC3E}">
        <p14:creationId xmlns:p14="http://schemas.microsoft.com/office/powerpoint/2010/main" val="25804368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838200" y="594804"/>
            <a:ext cx="10515600" cy="5582159"/>
          </a:xfrm>
        </p:spPr>
        <p:txBody>
          <a:bodyPr>
            <a:normAutofit fontScale="92500" lnSpcReduction="10000"/>
          </a:bodyPr>
          <a:lstStyle/>
          <a:p>
            <a:r>
              <a:rPr lang="es-MX" dirty="0">
                <a:solidFill>
                  <a:srgbClr val="FFFF00"/>
                </a:solidFill>
                <a:latin typeface="Arial Black" panose="020B0A04020102020204" pitchFamily="34" charset="0"/>
              </a:rPr>
              <a:t>El cuarto paso. </a:t>
            </a:r>
            <a:r>
              <a:rPr lang="es-MX" dirty="0">
                <a:solidFill>
                  <a:schemeClr val="bg1"/>
                </a:solidFill>
                <a:latin typeface="Arial Black" panose="020B0A04020102020204" pitchFamily="34" charset="0"/>
              </a:rPr>
              <a:t>Esto es preguntar a la persona si desea ser libre, explicándole con prudencia lo que ha pasado y su necesidad de liberación. Tenemos que respetar y aceptar la decisión de la persona cualquiera que sea. Dios nos dio libre albedrío.</a:t>
            </a:r>
          </a:p>
          <a:p>
            <a:r>
              <a:rPr lang="es-MX" dirty="0">
                <a:solidFill>
                  <a:srgbClr val="FFFF00"/>
                </a:solidFill>
                <a:latin typeface="Arial Black" panose="020B0A04020102020204" pitchFamily="34" charset="0"/>
              </a:rPr>
              <a:t>El quinto paso. </a:t>
            </a:r>
            <a:r>
              <a:rPr lang="es-MX" dirty="0">
                <a:solidFill>
                  <a:schemeClr val="bg1"/>
                </a:solidFill>
                <a:latin typeface="Arial Black" panose="020B0A04020102020204" pitchFamily="34" charset="0"/>
              </a:rPr>
              <a:t>Es presentar el plan de salvación y llevar a la persona a Cristo. Sin Cristo no hay liberación. Es imprescindible la presencia y obra de Cristo para que haya liberación. </a:t>
            </a:r>
          </a:p>
          <a:p>
            <a:r>
              <a:rPr lang="es-MX" dirty="0">
                <a:solidFill>
                  <a:srgbClr val="FFFF00"/>
                </a:solidFill>
                <a:latin typeface="Arial Black" panose="020B0A04020102020204" pitchFamily="34" charset="0"/>
              </a:rPr>
              <a:t>El sexto paso. </a:t>
            </a:r>
            <a:r>
              <a:rPr lang="es-MX" dirty="0">
                <a:solidFill>
                  <a:schemeClr val="bg1"/>
                </a:solidFill>
                <a:latin typeface="Arial Black" panose="020B0A04020102020204" pitchFamily="34" charset="0"/>
              </a:rPr>
              <a:t>Tiene que ver con indagar en las áreas de la persona (cuerpo, alma, espíritu) dónde puede haber ataduras como consecuencia del pecado. Las ataduras son las consecuencias del pecado, los compromisos de la voluntad cautiva en desobediencia a Dios.</a:t>
            </a:r>
          </a:p>
        </p:txBody>
      </p:sp>
    </p:spTree>
    <p:extLst>
      <p:ext uri="{BB962C8B-B14F-4D97-AF65-F5344CB8AC3E}">
        <p14:creationId xmlns:p14="http://schemas.microsoft.com/office/powerpoint/2010/main" val="94522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2" name="Title 1">
            <a:extLst>
              <a:ext uri="{FF2B5EF4-FFF2-40B4-BE49-F238E27FC236}">
                <a16:creationId xmlns:a16="http://schemas.microsoft.com/office/drawing/2014/main" id="{BA160501-4250-A060-1DEB-E90154B801CC}"/>
              </a:ext>
            </a:extLst>
          </p:cNvPr>
          <p:cNvSpPr>
            <a:spLocks noGrp="1"/>
          </p:cNvSpPr>
          <p:nvPr>
            <p:ph type="title"/>
          </p:nvPr>
        </p:nvSpPr>
        <p:spPr>
          <a:xfrm>
            <a:off x="838200" y="2078183"/>
            <a:ext cx="10515600" cy="2203306"/>
          </a:xfrm>
        </p:spPr>
        <p:txBody>
          <a:bodyPr>
            <a:normAutofit/>
          </a:bodyPr>
          <a:lstStyle/>
          <a:p>
            <a:pPr algn="ctr"/>
            <a:r>
              <a:rPr lang="es-ES" dirty="0">
                <a:solidFill>
                  <a:schemeClr val="bg1"/>
                </a:solidFill>
                <a:latin typeface="Arial Black" panose="020B0A04020102020204" pitchFamily="34" charset="0"/>
              </a:rPr>
              <a:t>UNIDAD 3</a:t>
            </a:r>
            <a:br>
              <a:rPr lang="es-ES" dirty="0">
                <a:solidFill>
                  <a:schemeClr val="bg1"/>
                </a:solidFill>
                <a:latin typeface="Arial Black" panose="020B0A04020102020204" pitchFamily="34" charset="0"/>
              </a:rPr>
            </a:br>
            <a:r>
              <a:rPr lang="es-ES" dirty="0">
                <a:solidFill>
                  <a:schemeClr val="bg1"/>
                </a:solidFill>
                <a:latin typeface="Arial Black" panose="020B0A04020102020204" pitchFamily="34" charset="0"/>
              </a:rPr>
              <a:t>Visión sectorial de la misión </a:t>
            </a:r>
            <a:br>
              <a:rPr lang="es-ES" dirty="0">
                <a:solidFill>
                  <a:schemeClr val="bg1"/>
                </a:solidFill>
                <a:latin typeface="Arial Black" panose="020B0A04020102020204" pitchFamily="34" charset="0"/>
              </a:rPr>
            </a:br>
            <a:r>
              <a:rPr lang="es-ES" dirty="0">
                <a:solidFill>
                  <a:schemeClr val="bg1"/>
                </a:solidFill>
                <a:latin typeface="Arial Black" panose="020B0A04020102020204" pitchFamily="34" charset="0"/>
              </a:rPr>
              <a:t>de sanidad de la iglesia</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523125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385438" y="798991"/>
            <a:ext cx="9806126" cy="5422361"/>
          </a:xfrm>
        </p:spPr>
        <p:txBody>
          <a:bodyPr>
            <a:normAutofit lnSpcReduction="10000"/>
          </a:bodyPr>
          <a:lstStyle/>
          <a:p>
            <a:r>
              <a:rPr lang="es-MX" dirty="0">
                <a:solidFill>
                  <a:srgbClr val="FFFF00"/>
                </a:solidFill>
                <a:latin typeface="Arial Black" panose="020B0A04020102020204" pitchFamily="34" charset="0"/>
              </a:rPr>
              <a:t>El séptimo paso. </a:t>
            </a:r>
            <a:r>
              <a:rPr lang="es-MX" dirty="0">
                <a:solidFill>
                  <a:schemeClr val="bg1"/>
                </a:solidFill>
                <a:latin typeface="Arial Black" panose="020B0A04020102020204" pitchFamily="34" charset="0"/>
              </a:rPr>
              <a:t>Es hacer que la persona renuncie en el nombre de Jesús a cada atadura en voz alta y de manera específica. Es muy importante que la persona “cierre las puertas” por las que se les dio admisión en su vida a los espíritus malignos. </a:t>
            </a:r>
          </a:p>
          <a:p>
            <a:r>
              <a:rPr lang="es-MX" dirty="0">
                <a:solidFill>
                  <a:srgbClr val="FFFF00"/>
                </a:solidFill>
                <a:latin typeface="Arial Black" panose="020B0A04020102020204" pitchFamily="34" charset="0"/>
              </a:rPr>
              <a:t>El octavo paso. </a:t>
            </a:r>
            <a:r>
              <a:rPr lang="es-MX" dirty="0">
                <a:solidFill>
                  <a:schemeClr val="bg1"/>
                </a:solidFill>
                <a:latin typeface="Arial Black" panose="020B0A04020102020204" pitchFamily="34" charset="0"/>
              </a:rPr>
              <a:t>Consiste en tomar autoridad en el nombre de Jesús y romper toda atadura específicamente y echar fuera los espíritus inmundos. Es importante que quien ministra establezca contacto visual con la persona y rompa, en el nombre de Jesús, el poder de los espíritus a los que la persona ha renunciado y todo yugo o atadura correspondiente. </a:t>
            </a:r>
          </a:p>
        </p:txBody>
      </p:sp>
    </p:spTree>
    <p:extLst>
      <p:ext uri="{BB962C8B-B14F-4D97-AF65-F5344CB8AC3E}">
        <p14:creationId xmlns:p14="http://schemas.microsoft.com/office/powerpoint/2010/main" val="3034876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465337" y="846546"/>
            <a:ext cx="9379999" cy="5164908"/>
          </a:xfrm>
        </p:spPr>
        <p:txBody>
          <a:bodyPr>
            <a:normAutofit fontScale="92500"/>
          </a:bodyPr>
          <a:lstStyle/>
          <a:p>
            <a:r>
              <a:rPr lang="es-MX" dirty="0">
                <a:solidFill>
                  <a:srgbClr val="FFFF00"/>
                </a:solidFill>
                <a:latin typeface="Arial Black" panose="020B0A04020102020204" pitchFamily="34" charset="0"/>
              </a:rPr>
              <a:t>El noveno paso. </a:t>
            </a:r>
            <a:r>
              <a:rPr lang="es-MX" dirty="0">
                <a:solidFill>
                  <a:schemeClr val="bg1"/>
                </a:solidFill>
                <a:latin typeface="Arial Black" panose="020B0A04020102020204" pitchFamily="34" charset="0"/>
              </a:rPr>
              <a:t>Este paso consiste en invitar a la persona a dar gracias a Dios en el nombre de Jesús por su liberación y a darle a él toda la gloria. Este paso parece menos importante, pero esto no es cierto, porque sólo a él le pertenecen la gloria, la honra y el poder (Ap. 7.12). </a:t>
            </a:r>
          </a:p>
          <a:p>
            <a:endParaRPr lang="es-MX" dirty="0">
              <a:solidFill>
                <a:schemeClr val="bg1"/>
              </a:solidFill>
              <a:latin typeface="Arial Black" panose="020B0A04020102020204" pitchFamily="34" charset="0"/>
            </a:endParaRPr>
          </a:p>
          <a:p>
            <a:r>
              <a:rPr lang="es-MX" dirty="0">
                <a:solidFill>
                  <a:srgbClr val="FFFF00"/>
                </a:solidFill>
                <a:latin typeface="Arial Black" panose="020B0A04020102020204" pitchFamily="34" charset="0"/>
              </a:rPr>
              <a:t>El décimo y </a:t>
            </a:r>
            <a:r>
              <a:rPr lang="es-MX" dirty="0">
                <a:solidFill>
                  <a:schemeClr val="bg1"/>
                </a:solidFill>
                <a:latin typeface="Arial Black" panose="020B0A04020102020204" pitchFamily="34" charset="0"/>
              </a:rPr>
              <a:t>último paso. En este paso se ora para que la persona sea llena del Espíritu Santo (Mt. 12.43-45). Es importante invitar a la persona a que le pida al Espíritu Santo que llene su vida y toda área en ella que haya estado ocupada o bajo la autoridad de un espíritu inmundo.</a:t>
            </a:r>
          </a:p>
        </p:txBody>
      </p:sp>
    </p:spTree>
    <p:extLst>
      <p:ext uri="{BB962C8B-B14F-4D97-AF65-F5344CB8AC3E}">
        <p14:creationId xmlns:p14="http://schemas.microsoft.com/office/powerpoint/2010/main" val="22227416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C3CF1-78BD-4F6A-8C3C-FF53E21DAA4A}"/>
              </a:ext>
            </a:extLst>
          </p:cNvPr>
          <p:cNvSpPr>
            <a:spLocks noGrp="1"/>
          </p:cNvSpPr>
          <p:nvPr>
            <p:ph idx="1"/>
          </p:nvPr>
        </p:nvSpPr>
        <p:spPr>
          <a:xfrm>
            <a:off x="465337" y="1136342"/>
            <a:ext cx="11066756" cy="4875112"/>
          </a:xfrm>
        </p:spPr>
        <p:txBody>
          <a:bodyPr>
            <a:normAutofit/>
          </a:bodyPr>
          <a:lstStyle/>
          <a:p>
            <a:r>
              <a:rPr lang="es-MX" dirty="0">
                <a:solidFill>
                  <a:schemeClr val="bg1"/>
                </a:solidFill>
                <a:latin typeface="Arial Black" panose="020B0A04020102020204" pitchFamily="34" charset="0"/>
              </a:rPr>
              <a:t>Trabajos para asignar el grado:</a:t>
            </a:r>
          </a:p>
          <a:p>
            <a:endParaRPr lang="es-MX" dirty="0">
              <a:solidFill>
                <a:schemeClr val="bg1"/>
              </a:solidFill>
              <a:latin typeface="Arial Black" panose="020B0A04020102020204" pitchFamily="34" charset="0"/>
            </a:endParaRPr>
          </a:p>
          <a:p>
            <a:r>
              <a:rPr lang="es-MX" dirty="0">
                <a:solidFill>
                  <a:schemeClr val="bg1"/>
                </a:solidFill>
                <a:latin typeface="Arial Black" panose="020B0A04020102020204" pitchFamily="34" charset="0"/>
              </a:rPr>
              <a:t>1.- Reseña critica del Libro de Peter Scazzero. Una Iglesia Emocionalmente sana.  Capitulo 5.</a:t>
            </a:r>
          </a:p>
          <a:p>
            <a:r>
              <a:rPr lang="es-MX" dirty="0">
                <a:solidFill>
                  <a:schemeClr val="bg1"/>
                </a:solidFill>
                <a:latin typeface="Arial Black" panose="020B0A04020102020204" pitchFamily="34" charset="0"/>
              </a:rPr>
              <a:t>2.- Un ensayo del capitulo XI del manual de clase: Sanidad Emocional.</a:t>
            </a:r>
          </a:p>
          <a:p>
            <a:r>
              <a:rPr lang="es-MX" dirty="0">
                <a:solidFill>
                  <a:schemeClr val="bg1"/>
                </a:solidFill>
                <a:latin typeface="Arial Black" panose="020B0A04020102020204" pitchFamily="34" charset="0"/>
              </a:rPr>
              <a:t>3.- Respuestas a las preguntas de la Tarea 10 de nuestro manual. (Pagina 147)</a:t>
            </a:r>
          </a:p>
          <a:p>
            <a:r>
              <a:rPr lang="es-MX" dirty="0">
                <a:solidFill>
                  <a:schemeClr val="bg1"/>
                </a:solidFill>
                <a:latin typeface="Arial Black" panose="020B0A04020102020204" pitchFamily="34" charset="0"/>
              </a:rPr>
              <a:t>4.- Asistencias al curso.</a:t>
            </a:r>
          </a:p>
        </p:txBody>
      </p:sp>
    </p:spTree>
    <p:extLst>
      <p:ext uri="{BB962C8B-B14F-4D97-AF65-F5344CB8AC3E}">
        <p14:creationId xmlns:p14="http://schemas.microsoft.com/office/powerpoint/2010/main" val="278053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65876-3F71-0F58-5EBE-8256D2A3A4C0}"/>
              </a:ext>
            </a:extLst>
          </p:cNvPr>
          <p:cNvPicPr>
            <a:picLocks noChangeAspect="1"/>
          </p:cNvPicPr>
          <p:nvPr/>
        </p:nvPicPr>
        <p:blipFill>
          <a:blip r:embed="rId2"/>
          <a:stretch>
            <a:fillRect/>
          </a:stretch>
        </p:blipFill>
        <p:spPr>
          <a:xfrm>
            <a:off x="179319" y="200888"/>
            <a:ext cx="11833362" cy="6456224"/>
          </a:xfrm>
          <a:prstGeom prst="rect">
            <a:avLst/>
          </a:prstGeom>
        </p:spPr>
      </p:pic>
      <p:sp>
        <p:nvSpPr>
          <p:cNvPr id="3" name="Content Placeholder 2">
            <a:extLst>
              <a:ext uri="{FF2B5EF4-FFF2-40B4-BE49-F238E27FC236}">
                <a16:creationId xmlns:a16="http://schemas.microsoft.com/office/drawing/2014/main" id="{505D3BED-D227-BCC6-4333-9A0A8B4407A2}"/>
              </a:ext>
            </a:extLst>
          </p:cNvPr>
          <p:cNvSpPr>
            <a:spLocks noGrp="1"/>
          </p:cNvSpPr>
          <p:nvPr>
            <p:ph idx="1"/>
          </p:nvPr>
        </p:nvSpPr>
        <p:spPr>
          <a:xfrm>
            <a:off x="962891" y="991682"/>
            <a:ext cx="9428018" cy="4874636"/>
          </a:xfrm>
        </p:spPr>
        <p:txBody>
          <a:bodyPr>
            <a:normAutofit fontScale="92500"/>
          </a:bodyPr>
          <a:lstStyle/>
          <a:p>
            <a:pPr algn="ctr"/>
            <a:r>
              <a:rPr lang="es-MX" sz="6600" dirty="0">
                <a:solidFill>
                  <a:schemeClr val="bg1"/>
                </a:solidFill>
                <a:latin typeface="Arial Black" panose="020B0A04020102020204" pitchFamily="34" charset="0"/>
              </a:rPr>
              <a:t>?</a:t>
            </a:r>
            <a:endParaRPr lang="es-ES" sz="6600" dirty="0">
              <a:solidFill>
                <a:schemeClr val="bg1"/>
              </a:solidFill>
              <a:latin typeface="Arial Black" panose="020B0A04020102020204" pitchFamily="34" charset="0"/>
            </a:endParaRPr>
          </a:p>
          <a:p>
            <a:r>
              <a:rPr lang="es-ES" dirty="0">
                <a:solidFill>
                  <a:schemeClr val="bg1"/>
                </a:solidFill>
                <a:latin typeface="Arial Black" panose="020B0A04020102020204" pitchFamily="34" charset="0"/>
              </a:rPr>
              <a:t>Los cristianos hoy están redescubriendo el ministerio de sanidad de Cristo de toda la persona humana y sus relaciones. </a:t>
            </a:r>
          </a:p>
          <a:p>
            <a:r>
              <a:rPr lang="es-ES" dirty="0">
                <a:solidFill>
                  <a:schemeClr val="bg1"/>
                </a:solidFill>
                <a:latin typeface="Arial Black" panose="020B0A04020102020204" pitchFamily="34" charset="0"/>
              </a:rPr>
              <a:t>Cada vez más cristianos están volviendo al Nuevo Testamento no sólo para conocer los relatos de milagros, señales y prodigios, sanidades y liberación, reconciliación y consolación, sino también para aplicar el poder y la autoridad que les son dados en el nombre de Jesús, en imitación a esos ejemplos bíblicos. </a:t>
            </a:r>
          </a:p>
        </p:txBody>
      </p:sp>
    </p:spTree>
    <p:extLst>
      <p:ext uri="{BB962C8B-B14F-4D97-AF65-F5344CB8AC3E}">
        <p14:creationId xmlns:p14="http://schemas.microsoft.com/office/powerpoint/2010/main" val="15066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8161</Words>
  <Application>Microsoft Office PowerPoint</Application>
  <PresentationFormat>Widescreen</PresentationFormat>
  <Paragraphs>315</Paragraphs>
  <Slides>82</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82</vt:i4>
      </vt:variant>
    </vt:vector>
  </HeadingPairs>
  <TitlesOfParts>
    <vt:vector size="89" baseType="lpstr">
      <vt:lpstr>Arial</vt:lpstr>
      <vt:lpstr>Arial Black</vt:lpstr>
      <vt:lpstr>Bodoni MT Black</vt:lpstr>
      <vt:lpstr>Calibri</vt:lpstr>
      <vt:lpstr>Calibri Light</vt:lpstr>
      <vt:lpstr>Office Theme</vt:lpstr>
      <vt:lpstr>Tema de Office</vt:lpstr>
      <vt:lpstr>SANIDAD INTEGRAL II (Primera Parte)   INTRODUCCIÓN GENERAL  UNIDAD 3: Visión sectorial de la misión de sanidad de la iglesia  Introducción  Capítulo 9: Sanidad física – ministerio de sanidad  El ministerio cristiano de sanidad física   Capítulo 10: Sanidad mental – ministerio de integración </vt:lpstr>
      <vt:lpstr>INTRODUCCIÓN GENERAL</vt:lpstr>
      <vt:lpstr>Esta es una de las historias de sanidad más famosas en la Biblia.</vt:lpstr>
      <vt:lpstr>PowerPoint Presentation</vt:lpstr>
      <vt:lpstr>PowerPoint Presentation</vt:lpstr>
      <vt:lpstr>PowerPoint Presentation</vt:lpstr>
      <vt:lpstr>PowerPoint Presentation</vt:lpstr>
      <vt:lpstr>UNIDAD 3 Visión sectorial de la misión  de sanidad de la iglesia</vt:lpstr>
      <vt:lpstr>PowerPoint Presentation</vt:lpstr>
      <vt:lpstr>PowerPoint Presentation</vt:lpstr>
      <vt:lpstr>CAPÍTULO IX</vt:lpstr>
      <vt:lpstr>La Organización Mundial de la Salud (OMS) </vt:lpstr>
      <vt:lpstr>PowerPoint Presentation</vt:lpstr>
      <vt:lpstr>PowerPoint Presentation</vt:lpstr>
      <vt:lpstr>EL MINISTERIO CRISTIANO DE SANIDAD FÍSICA  </vt:lpstr>
      <vt:lpstr>Por qué es importante un ministerio de sanidad física? </vt:lpstr>
      <vt:lpstr>PowerPoint Presentation</vt:lpstr>
      <vt:lpstr>PowerPoint Presentation</vt:lpstr>
      <vt:lpstr>ALGUNAS PREGUNTAS SOBRE EL MINISTERIO CRISTIANO DE SANIDAD FÍSICA </vt:lpstr>
      <vt:lpstr>¿Qué es lo que dicen las palabras y las acciones de Jesús?</vt:lpstr>
      <vt:lpstr>Jesús actuó de esta manera en oposición al mal. </vt:lpstr>
      <vt:lpstr>Jesús actuó de esta manera por amor hacia los seres humanos. </vt:lpstr>
      <vt:lpstr>Jesús actuó de esta manera para dar evidencias de la presencia del reino de Dios en y a través de él. </vt:lpstr>
      <vt:lpstr>Jesús actuó de esta manera no para atraer la atención de la gente sobre sí mismo. </vt:lpstr>
      <vt:lpstr>Jesús pudo y puede sanar porque él es el Sanador. </vt:lpstr>
      <vt:lpstr>EL MINISTERIO DE SANIDAD DE LA IGLESIA </vt:lpstr>
      <vt:lpstr>Diversos acercamientos interpretativos </vt:lpstr>
      <vt:lpstr>Acercamiento evangélico. </vt:lpstr>
      <vt:lpstr>Qué son los dones de sanidades? </vt:lpstr>
      <vt:lpstr>Los dones para sanar son dados a la iglesia. </vt:lpstr>
      <vt:lpstr>La iglesia como una comunidad de terapeutas </vt:lpstr>
      <vt:lpstr>Condiciones espirituales. </vt:lpstr>
      <vt:lpstr>Condiciones ministeriales. </vt:lpstr>
      <vt:lpstr>La iglesia como una comunidad que hace terapia</vt:lpstr>
      <vt:lpstr>PowerPoint Presentation</vt:lpstr>
      <vt:lpstr>CLASE TRES</vt:lpstr>
      <vt:lpstr>CAPÍTULO X Sanidad mental ministerio de integración</vt:lpstr>
      <vt:lpstr>PowerPoint Presentation</vt:lpstr>
      <vt:lpstr>ENFERMEDAD MENTAL </vt:lpstr>
      <vt:lpstr>PowerPoint Presentation</vt:lpstr>
      <vt:lpstr>Sanidad emocional ministerio de restauración  Sanidad espiritual ministerio de liberación </vt:lpstr>
      <vt:lpstr>Sanidad Emocional</vt:lpstr>
      <vt:lpstr>LA PRÓXIMA FRONTERA DEL  Discipulado: LA SALUD EMOCIONAL</vt:lpstr>
      <vt:lpstr>PowerPoint Presentation</vt:lpstr>
      <vt:lpstr>LA REALIDAD DE LA SANIDAD EMOCIONAL </vt:lpstr>
      <vt:lpstr>PowerPoint Presentation</vt:lpstr>
      <vt:lpstr>Evaluación de su necesidad  </vt:lpstr>
      <vt:lpstr>PowerPoint Presentation</vt:lpstr>
      <vt:lpstr>La iglesia tiene necesidad de sanidad emocional. </vt:lpstr>
      <vt:lpstr>LA PRÓXIMA FRONTERA DEL  Discipulado: LA SALUD EMOCIONAL</vt:lpstr>
      <vt:lpstr>Hemos aprendido a aceptar que:  </vt:lpstr>
      <vt:lpstr>PowerPoint Presentation</vt:lpstr>
      <vt:lpstr>Nuestra acción…</vt:lpstr>
      <vt:lpstr>LAS ÁREAS DE LA SANIDAD EMOCIONAL</vt:lpstr>
      <vt:lpstr>PowerPoint Presentation</vt:lpstr>
      <vt:lpstr>PowerPoint Presentation</vt:lpstr>
      <vt:lpstr>La obra de Satanás. </vt:lpstr>
      <vt:lpstr>La obra de Satanás. </vt:lpstr>
      <vt:lpstr>Qué es el perdón? </vt:lpstr>
      <vt:lpstr>PowerPoint Presentation</vt:lpstr>
      <vt:lpstr>EL MINISTERIO CRISTIANO DE RESTAURACIÓN  </vt:lpstr>
      <vt:lpstr>La clave para el ministerio de restauración  </vt:lpstr>
      <vt:lpstr>Las advertencias para el ministerio de restauración  </vt:lpstr>
      <vt:lpstr>Sanidad espiritual ministerio de liberación</vt:lpstr>
      <vt:lpstr>EL CAMINO HACIA LA ESPIRITUALIDAD  EMOCIONALMENTE SANA  </vt:lpstr>
      <vt:lpstr>PowerPoint Presentation</vt:lpstr>
      <vt:lpstr>La victoria de la iglesia. </vt:lpstr>
      <vt:lpstr>La victoria en nuestra vida cristiana </vt:lpstr>
      <vt:lpstr>Nuestras armas espirituales defensivas  </vt:lpstr>
      <vt:lpstr>La armadura de Dios…</vt:lpstr>
      <vt:lpstr>EL ENEMIGO  </vt:lpstr>
      <vt:lpstr>El poder de la iglesia  </vt:lpstr>
      <vt:lpstr>Jorge Himitián: </vt:lpstr>
      <vt:lpstr>¿Qué entendemos por sanidad espiritual? </vt:lpstr>
      <vt:lpstr>PowerPoint Presentation</vt:lpstr>
      <vt:lpstr>¿Por qué es importante la sanidad espiritual?  </vt:lpstr>
      <vt:lpstr>¿Cómo producir y preservar la sanidad espiritual?  </vt:lpstr>
      <vt:lpstr>La estrategia de la iglesia debe seguir diez pasos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SANIDAD INTEGRAL II (Primera Parte)</dc:title>
  <dc:creator>Armando Acosta Salazar</dc:creator>
  <cp:lastModifiedBy>Noe Esparza</cp:lastModifiedBy>
  <cp:revision>32</cp:revision>
  <dcterms:created xsi:type="dcterms:W3CDTF">2022-11-22T01:02:56Z</dcterms:created>
  <dcterms:modified xsi:type="dcterms:W3CDTF">2024-12-02T20:46:48Z</dcterms:modified>
</cp:coreProperties>
</file>